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Lst>
  <p:notesMasterIdLst>
    <p:notesMasterId r:id="rId51"/>
  </p:notesMasterIdLst>
  <p:sldIdLst>
    <p:sldId id="371" r:id="rId2"/>
    <p:sldId id="390" r:id="rId3"/>
    <p:sldId id="278" r:id="rId4"/>
    <p:sldId id="403" r:id="rId5"/>
    <p:sldId id="405" r:id="rId6"/>
    <p:sldId id="372" r:id="rId7"/>
    <p:sldId id="398" r:id="rId8"/>
    <p:sldId id="374" r:id="rId9"/>
    <p:sldId id="376" r:id="rId10"/>
    <p:sldId id="377" r:id="rId11"/>
    <p:sldId id="375" r:id="rId12"/>
    <p:sldId id="391" r:id="rId13"/>
    <p:sldId id="380" r:id="rId14"/>
    <p:sldId id="407" r:id="rId15"/>
    <p:sldId id="306" r:id="rId16"/>
    <p:sldId id="381" r:id="rId17"/>
    <p:sldId id="297" r:id="rId18"/>
    <p:sldId id="298" r:id="rId19"/>
    <p:sldId id="299" r:id="rId20"/>
    <p:sldId id="300" r:id="rId21"/>
    <p:sldId id="393" r:id="rId22"/>
    <p:sldId id="394" r:id="rId23"/>
    <p:sldId id="395" r:id="rId24"/>
    <p:sldId id="319" r:id="rId25"/>
    <p:sldId id="383" r:id="rId26"/>
    <p:sldId id="382" r:id="rId27"/>
    <p:sldId id="301" r:id="rId28"/>
    <p:sldId id="332" r:id="rId29"/>
    <p:sldId id="333" r:id="rId30"/>
    <p:sldId id="334" r:id="rId31"/>
    <p:sldId id="335" r:id="rId32"/>
    <p:sldId id="336" r:id="rId33"/>
    <p:sldId id="337" r:id="rId34"/>
    <p:sldId id="384" r:id="rId35"/>
    <p:sldId id="385" r:id="rId36"/>
    <p:sldId id="320" r:id="rId37"/>
    <p:sldId id="386" r:id="rId38"/>
    <p:sldId id="289" r:id="rId39"/>
    <p:sldId id="330" r:id="rId40"/>
    <p:sldId id="331" r:id="rId41"/>
    <p:sldId id="387" r:id="rId42"/>
    <p:sldId id="388" r:id="rId43"/>
    <p:sldId id="338" r:id="rId44"/>
    <p:sldId id="339" r:id="rId45"/>
    <p:sldId id="340" r:id="rId46"/>
    <p:sldId id="396" r:id="rId47"/>
    <p:sldId id="397" r:id="rId48"/>
    <p:sldId id="389" r:id="rId49"/>
    <p:sldId id="369" r:id="rId5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3DFA"/>
    <a:srgbClr val="D7CE00"/>
    <a:srgbClr val="000000"/>
    <a:srgbClr val="36A53F"/>
    <a:srgbClr val="208AB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0FCC7C-545C-5F4E-ADDD-28A55622CA1E}" v="263" dt="2022-03-25T07:43:22.55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042"/>
    <p:restoredTop sz="79767" autoAdjust="0"/>
  </p:normalViewPr>
  <p:slideViewPr>
    <p:cSldViewPr snapToGrid="0" snapToObjects="1">
      <p:cViewPr>
        <p:scale>
          <a:sx n="104" d="100"/>
          <a:sy n="104" d="100"/>
        </p:scale>
        <p:origin x="1400" y="8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o Speidel" userId="f40f9f0d-8a79-4c7d-a35f-6351bbb8c999" providerId="ADAL" clId="{480FCC7C-545C-5F4E-ADDD-28A55622CA1E}"/>
    <pc:docChg chg="undo custSel addSld delSld modSld sldOrd">
      <pc:chgData name="Leo Speidel" userId="f40f9f0d-8a79-4c7d-a35f-6351bbb8c999" providerId="ADAL" clId="{480FCC7C-545C-5F4E-ADDD-28A55622CA1E}" dt="2022-03-25T07:43:36.356" v="3573" actId="20577"/>
      <pc:docMkLst>
        <pc:docMk/>
      </pc:docMkLst>
      <pc:sldChg chg="modSp mod">
        <pc:chgData name="Leo Speidel" userId="f40f9f0d-8a79-4c7d-a35f-6351bbb8c999" providerId="ADAL" clId="{480FCC7C-545C-5F4E-ADDD-28A55622CA1E}" dt="2022-03-24T20:24:02.034" v="3288" actId="20577"/>
        <pc:sldMkLst>
          <pc:docMk/>
          <pc:sldMk cId="955678181" sldId="278"/>
        </pc:sldMkLst>
        <pc:spChg chg="mod">
          <ac:chgData name="Leo Speidel" userId="f40f9f0d-8a79-4c7d-a35f-6351bbb8c999" providerId="ADAL" clId="{480FCC7C-545C-5F4E-ADDD-28A55622CA1E}" dt="2022-03-24T20:24:02.034" v="3288" actId="20577"/>
          <ac:spMkLst>
            <pc:docMk/>
            <pc:sldMk cId="955678181" sldId="278"/>
            <ac:spMk id="3" creationId="{00000000-0000-0000-0000-000000000000}"/>
          </ac:spMkLst>
        </pc:spChg>
      </pc:sldChg>
      <pc:sldChg chg="addSp modSp mod">
        <pc:chgData name="Leo Speidel" userId="f40f9f0d-8a79-4c7d-a35f-6351bbb8c999" providerId="ADAL" clId="{480FCC7C-545C-5F4E-ADDD-28A55622CA1E}" dt="2022-03-24T11:27:36.227" v="2999" actId="1076"/>
        <pc:sldMkLst>
          <pc:docMk/>
          <pc:sldMk cId="2613103779" sldId="319"/>
        </pc:sldMkLst>
        <pc:spChg chg="add mod">
          <ac:chgData name="Leo Speidel" userId="f40f9f0d-8a79-4c7d-a35f-6351bbb8c999" providerId="ADAL" clId="{480FCC7C-545C-5F4E-ADDD-28A55622CA1E}" dt="2022-03-24T11:27:36.227" v="2999" actId="1076"/>
          <ac:spMkLst>
            <pc:docMk/>
            <pc:sldMk cId="2613103779" sldId="319"/>
            <ac:spMk id="2" creationId="{093426E9-A528-F343-A184-906AD367D5E8}"/>
          </ac:spMkLst>
        </pc:spChg>
      </pc:sldChg>
      <pc:sldChg chg="addSp modSp add del mod">
        <pc:chgData name="Leo Speidel" userId="f40f9f0d-8a79-4c7d-a35f-6351bbb8c999" providerId="ADAL" clId="{480FCC7C-545C-5F4E-ADDD-28A55622CA1E}" dt="2022-03-25T07:43:14.119" v="3532" actId="1076"/>
        <pc:sldMkLst>
          <pc:docMk/>
          <pc:sldMk cId="3164311991" sldId="338"/>
        </pc:sldMkLst>
        <pc:spChg chg="add mod">
          <ac:chgData name="Leo Speidel" userId="f40f9f0d-8a79-4c7d-a35f-6351bbb8c999" providerId="ADAL" clId="{480FCC7C-545C-5F4E-ADDD-28A55622CA1E}" dt="2022-03-25T07:43:14.119" v="3532" actId="1076"/>
          <ac:spMkLst>
            <pc:docMk/>
            <pc:sldMk cId="3164311991" sldId="338"/>
            <ac:spMk id="2" creationId="{09FC9F46-C833-6E4A-9E01-4EA75A25331D}"/>
          </ac:spMkLst>
        </pc:spChg>
        <pc:picChg chg="mod">
          <ac:chgData name="Leo Speidel" userId="f40f9f0d-8a79-4c7d-a35f-6351bbb8c999" providerId="ADAL" clId="{480FCC7C-545C-5F4E-ADDD-28A55622CA1E}" dt="2022-03-25T07:43:11.268" v="3531" actId="1076"/>
          <ac:picMkLst>
            <pc:docMk/>
            <pc:sldMk cId="3164311991" sldId="338"/>
            <ac:picMk id="7" creationId="{00000000-0000-0000-0000-000000000000}"/>
          </ac:picMkLst>
        </pc:picChg>
      </pc:sldChg>
      <pc:sldChg chg="addSp modSp add del mod">
        <pc:chgData name="Leo Speidel" userId="f40f9f0d-8a79-4c7d-a35f-6351bbb8c999" providerId="ADAL" clId="{480FCC7C-545C-5F4E-ADDD-28A55622CA1E}" dt="2022-03-25T07:43:36.356" v="3573" actId="20577"/>
        <pc:sldMkLst>
          <pc:docMk/>
          <pc:sldMk cId="2033942955" sldId="339"/>
        </pc:sldMkLst>
        <pc:spChg chg="add mod">
          <ac:chgData name="Leo Speidel" userId="f40f9f0d-8a79-4c7d-a35f-6351bbb8c999" providerId="ADAL" clId="{480FCC7C-545C-5F4E-ADDD-28A55622CA1E}" dt="2022-03-25T07:43:36.356" v="3573" actId="20577"/>
          <ac:spMkLst>
            <pc:docMk/>
            <pc:sldMk cId="2033942955" sldId="339"/>
            <ac:spMk id="6" creationId="{4A7F126D-6A4B-8640-A137-19B6EA477914}"/>
          </ac:spMkLst>
        </pc:spChg>
      </pc:sldChg>
      <pc:sldChg chg="modSp mod">
        <pc:chgData name="Leo Speidel" userId="f40f9f0d-8a79-4c7d-a35f-6351bbb8c999" providerId="ADAL" clId="{480FCC7C-545C-5F4E-ADDD-28A55622CA1E}" dt="2022-03-23T20:26:07.168" v="808" actId="20577"/>
        <pc:sldMkLst>
          <pc:docMk/>
          <pc:sldMk cId="1571387672" sldId="371"/>
        </pc:sldMkLst>
        <pc:spChg chg="mod">
          <ac:chgData name="Leo Speidel" userId="f40f9f0d-8a79-4c7d-a35f-6351bbb8c999" providerId="ADAL" clId="{480FCC7C-545C-5F4E-ADDD-28A55622CA1E}" dt="2022-03-23T20:26:07.168" v="808" actId="20577"/>
          <ac:spMkLst>
            <pc:docMk/>
            <pc:sldMk cId="1571387672" sldId="371"/>
            <ac:spMk id="3" creationId="{00000000-0000-0000-0000-000000000000}"/>
          </ac:spMkLst>
        </pc:spChg>
      </pc:sldChg>
      <pc:sldChg chg="modSp mod">
        <pc:chgData name="Leo Speidel" userId="f40f9f0d-8a79-4c7d-a35f-6351bbb8c999" providerId="ADAL" clId="{480FCC7C-545C-5F4E-ADDD-28A55622CA1E}" dt="2022-03-25T07:36:43.917" v="3499" actId="1035"/>
        <pc:sldMkLst>
          <pc:docMk/>
          <pc:sldMk cId="4042307363" sldId="372"/>
        </pc:sldMkLst>
        <pc:spChg chg="mod">
          <ac:chgData name="Leo Speidel" userId="f40f9f0d-8a79-4c7d-a35f-6351bbb8c999" providerId="ADAL" clId="{480FCC7C-545C-5F4E-ADDD-28A55622CA1E}" dt="2022-03-25T07:36:43.917" v="3499" actId="1035"/>
          <ac:spMkLst>
            <pc:docMk/>
            <pc:sldMk cId="4042307363" sldId="372"/>
            <ac:spMk id="12" creationId="{690B44D7-B2CB-B045-9DDD-0B72266594B7}"/>
          </ac:spMkLst>
        </pc:spChg>
      </pc:sldChg>
      <pc:sldChg chg="del">
        <pc:chgData name="Leo Speidel" userId="f40f9f0d-8a79-4c7d-a35f-6351bbb8c999" providerId="ADAL" clId="{480FCC7C-545C-5F4E-ADDD-28A55622CA1E}" dt="2022-03-24T10:50:46.379" v="1566" actId="2696"/>
        <pc:sldMkLst>
          <pc:docMk/>
          <pc:sldMk cId="2818367595" sldId="373"/>
        </pc:sldMkLst>
      </pc:sldChg>
      <pc:sldChg chg="addSp delSp modSp mod delAnim modAnim">
        <pc:chgData name="Leo Speidel" userId="f40f9f0d-8a79-4c7d-a35f-6351bbb8c999" providerId="ADAL" clId="{480FCC7C-545C-5F4E-ADDD-28A55622CA1E}" dt="2022-03-24T16:22:08.275" v="3113"/>
        <pc:sldMkLst>
          <pc:docMk/>
          <pc:sldMk cId="1156400365" sldId="374"/>
        </pc:sldMkLst>
        <pc:spChg chg="mod">
          <ac:chgData name="Leo Speidel" userId="f40f9f0d-8a79-4c7d-a35f-6351bbb8c999" providerId="ADAL" clId="{480FCC7C-545C-5F4E-ADDD-28A55622CA1E}" dt="2022-03-24T11:04:40.361" v="2785" actId="1035"/>
          <ac:spMkLst>
            <pc:docMk/>
            <pc:sldMk cId="1156400365" sldId="374"/>
            <ac:spMk id="2" creationId="{00000000-0000-0000-0000-000000000000}"/>
          </ac:spMkLst>
        </pc:spChg>
        <pc:spChg chg="add mod">
          <ac:chgData name="Leo Speidel" userId="f40f9f0d-8a79-4c7d-a35f-6351bbb8c999" providerId="ADAL" clId="{480FCC7C-545C-5F4E-ADDD-28A55622CA1E}" dt="2022-03-24T11:04:52.914" v="2789" actId="20577"/>
          <ac:spMkLst>
            <pc:docMk/>
            <pc:sldMk cId="1156400365" sldId="374"/>
            <ac:spMk id="3" creationId="{FCAFDB4E-4B87-D047-B9B1-BC3A8DC5C58D}"/>
          </ac:spMkLst>
        </pc:spChg>
        <pc:spChg chg="mod">
          <ac:chgData name="Leo Speidel" userId="f40f9f0d-8a79-4c7d-a35f-6351bbb8c999" providerId="ADAL" clId="{480FCC7C-545C-5F4E-ADDD-28A55622CA1E}" dt="2022-03-24T11:06:42.852" v="2813" actId="1037"/>
          <ac:spMkLst>
            <pc:docMk/>
            <pc:sldMk cId="1156400365" sldId="374"/>
            <ac:spMk id="36" creationId="{1241F301-AA1B-6B44-BBA7-00886E68511A}"/>
          </ac:spMkLst>
        </pc:spChg>
        <pc:spChg chg="del mod">
          <ac:chgData name="Leo Speidel" userId="f40f9f0d-8a79-4c7d-a35f-6351bbb8c999" providerId="ADAL" clId="{480FCC7C-545C-5F4E-ADDD-28A55622CA1E}" dt="2022-03-24T11:09:59.837" v="2906" actId="478"/>
          <ac:spMkLst>
            <pc:docMk/>
            <pc:sldMk cId="1156400365" sldId="374"/>
            <ac:spMk id="37" creationId="{979A6022-C1D7-6244-8DE6-870A3C90E4DE}"/>
          </ac:spMkLst>
        </pc:spChg>
        <pc:spChg chg="mod">
          <ac:chgData name="Leo Speidel" userId="f40f9f0d-8a79-4c7d-a35f-6351bbb8c999" providerId="ADAL" clId="{480FCC7C-545C-5F4E-ADDD-28A55622CA1E}" dt="2022-03-24T11:09:50.925" v="2893" actId="1035"/>
          <ac:spMkLst>
            <pc:docMk/>
            <pc:sldMk cId="1156400365" sldId="374"/>
            <ac:spMk id="43" creationId="{99B4E618-8118-4342-8F6D-017330535820}"/>
          </ac:spMkLst>
        </pc:spChg>
        <pc:spChg chg="mod">
          <ac:chgData name="Leo Speidel" userId="f40f9f0d-8a79-4c7d-a35f-6351bbb8c999" providerId="ADAL" clId="{480FCC7C-545C-5F4E-ADDD-28A55622CA1E}" dt="2022-03-24T11:09:56.539" v="2905" actId="1037"/>
          <ac:spMkLst>
            <pc:docMk/>
            <pc:sldMk cId="1156400365" sldId="374"/>
            <ac:spMk id="45" creationId="{13B0EAEE-A484-2D42-AE9B-E1B5ED84046B}"/>
          </ac:spMkLst>
        </pc:spChg>
        <pc:spChg chg="add mod">
          <ac:chgData name="Leo Speidel" userId="f40f9f0d-8a79-4c7d-a35f-6351bbb8c999" providerId="ADAL" clId="{480FCC7C-545C-5F4E-ADDD-28A55622CA1E}" dt="2022-03-24T11:06:53.883" v="2830" actId="1076"/>
          <ac:spMkLst>
            <pc:docMk/>
            <pc:sldMk cId="1156400365" sldId="374"/>
            <ac:spMk id="46" creationId="{2AD6933B-F7DF-4944-A6FA-11DB7CBB00B8}"/>
          </ac:spMkLst>
        </pc:spChg>
        <pc:spChg chg="mod">
          <ac:chgData name="Leo Speidel" userId="f40f9f0d-8a79-4c7d-a35f-6351bbb8c999" providerId="ADAL" clId="{480FCC7C-545C-5F4E-ADDD-28A55622CA1E}" dt="2022-03-08T10:27:33.199" v="423" actId="2085"/>
          <ac:spMkLst>
            <pc:docMk/>
            <pc:sldMk cId="1156400365" sldId="374"/>
            <ac:spMk id="48" creationId="{1EDB6B72-7CCE-864A-B4EB-8B5163F47087}"/>
          </ac:spMkLst>
        </pc:spChg>
        <pc:spChg chg="mod">
          <ac:chgData name="Leo Speidel" userId="f40f9f0d-8a79-4c7d-a35f-6351bbb8c999" providerId="ADAL" clId="{480FCC7C-545C-5F4E-ADDD-28A55622CA1E}" dt="2022-03-08T10:27:33.199" v="423" actId="2085"/>
          <ac:spMkLst>
            <pc:docMk/>
            <pc:sldMk cId="1156400365" sldId="374"/>
            <ac:spMk id="54" creationId="{EA51EB23-F85C-4749-B5B7-99D44B316440}"/>
          </ac:spMkLst>
        </pc:spChg>
        <pc:spChg chg="mod">
          <ac:chgData name="Leo Speidel" userId="f40f9f0d-8a79-4c7d-a35f-6351bbb8c999" providerId="ADAL" clId="{480FCC7C-545C-5F4E-ADDD-28A55622CA1E}" dt="2022-03-08T10:27:33.199" v="423" actId="2085"/>
          <ac:spMkLst>
            <pc:docMk/>
            <pc:sldMk cId="1156400365" sldId="374"/>
            <ac:spMk id="57" creationId="{C385A055-ECC5-D44B-A1AB-BF99FD8CE052}"/>
          </ac:spMkLst>
        </pc:spChg>
        <pc:spChg chg="del">
          <ac:chgData name="Leo Speidel" userId="f40f9f0d-8a79-4c7d-a35f-6351bbb8c999" providerId="ADAL" clId="{480FCC7C-545C-5F4E-ADDD-28A55622CA1E}" dt="2022-03-24T11:06:18.592" v="2790" actId="478"/>
          <ac:spMkLst>
            <pc:docMk/>
            <pc:sldMk cId="1156400365" sldId="374"/>
            <ac:spMk id="65" creationId="{21AFE0A7-32A9-014F-BE09-DFDEE1E19A24}"/>
          </ac:spMkLst>
        </pc:spChg>
      </pc:sldChg>
      <pc:sldChg chg="addSp modSp mod">
        <pc:chgData name="Leo Speidel" userId="f40f9f0d-8a79-4c7d-a35f-6351bbb8c999" providerId="ADAL" clId="{480FCC7C-545C-5F4E-ADDD-28A55622CA1E}" dt="2022-03-24T11:12:41.628" v="2972" actId="20577"/>
        <pc:sldMkLst>
          <pc:docMk/>
          <pc:sldMk cId="924668113" sldId="375"/>
        </pc:sldMkLst>
        <pc:spChg chg="add mod">
          <ac:chgData name="Leo Speidel" userId="f40f9f0d-8a79-4c7d-a35f-6351bbb8c999" providerId="ADAL" clId="{480FCC7C-545C-5F4E-ADDD-28A55622CA1E}" dt="2022-03-24T11:12:41.628" v="2972" actId="20577"/>
          <ac:spMkLst>
            <pc:docMk/>
            <pc:sldMk cId="924668113" sldId="375"/>
            <ac:spMk id="10" creationId="{FFCE9D65-AEF8-8641-89DE-114BFBB8C470}"/>
          </ac:spMkLst>
        </pc:spChg>
      </pc:sldChg>
      <pc:sldChg chg="addSp delSp modSp mod modAnim">
        <pc:chgData name="Leo Speidel" userId="f40f9f0d-8a79-4c7d-a35f-6351bbb8c999" providerId="ADAL" clId="{480FCC7C-545C-5F4E-ADDD-28A55622CA1E}" dt="2022-03-24T16:22:30.055" v="3115"/>
        <pc:sldMkLst>
          <pc:docMk/>
          <pc:sldMk cId="1071164839" sldId="376"/>
        </pc:sldMkLst>
        <pc:spChg chg="add mod">
          <ac:chgData name="Leo Speidel" userId="f40f9f0d-8a79-4c7d-a35f-6351bbb8c999" providerId="ADAL" clId="{480FCC7C-545C-5F4E-ADDD-28A55622CA1E}" dt="2022-03-24T11:10:07.539" v="2908"/>
          <ac:spMkLst>
            <pc:docMk/>
            <pc:sldMk cId="1071164839" sldId="376"/>
            <ac:spMk id="25" creationId="{C5114F87-DFCB-934E-ADEC-B4B5BC7782D8}"/>
          </ac:spMkLst>
        </pc:spChg>
        <pc:spChg chg="del">
          <ac:chgData name="Leo Speidel" userId="f40f9f0d-8a79-4c7d-a35f-6351bbb8c999" providerId="ADAL" clId="{480FCC7C-545C-5F4E-ADDD-28A55622CA1E}" dt="2022-03-24T11:10:07.145" v="2907" actId="478"/>
          <ac:spMkLst>
            <pc:docMk/>
            <pc:sldMk cId="1071164839" sldId="376"/>
            <ac:spMk id="45" creationId="{13B0EAEE-A484-2D42-AE9B-E1B5ED84046B}"/>
          </ac:spMkLst>
        </pc:spChg>
        <pc:spChg chg="del">
          <ac:chgData name="Leo Speidel" userId="f40f9f0d-8a79-4c7d-a35f-6351bbb8c999" providerId="ADAL" clId="{480FCC7C-545C-5F4E-ADDD-28A55622CA1E}" dt="2022-03-24T11:06:23.192" v="2791" actId="478"/>
          <ac:spMkLst>
            <pc:docMk/>
            <pc:sldMk cId="1071164839" sldId="376"/>
            <ac:spMk id="65" creationId="{21AFE0A7-32A9-014F-BE09-DFDEE1E19A24}"/>
          </ac:spMkLst>
        </pc:spChg>
      </pc:sldChg>
      <pc:sldChg chg="del">
        <pc:chgData name="Leo Speidel" userId="f40f9f0d-8a79-4c7d-a35f-6351bbb8c999" providerId="ADAL" clId="{480FCC7C-545C-5F4E-ADDD-28A55622CA1E}" dt="2022-03-24T16:25:10.144" v="3182" actId="2696"/>
        <pc:sldMkLst>
          <pc:docMk/>
          <pc:sldMk cId="4014359191" sldId="378"/>
        </pc:sldMkLst>
      </pc:sldChg>
      <pc:sldChg chg="modNotesTx">
        <pc:chgData name="Leo Speidel" userId="f40f9f0d-8a79-4c7d-a35f-6351bbb8c999" providerId="ADAL" clId="{480FCC7C-545C-5F4E-ADDD-28A55622CA1E}" dt="2022-03-24T11:28:55.190" v="3001" actId="20577"/>
        <pc:sldMkLst>
          <pc:docMk/>
          <pc:sldMk cId="4263662123" sldId="382"/>
        </pc:sldMkLst>
      </pc:sldChg>
      <pc:sldChg chg="modSp mod">
        <pc:chgData name="Leo Speidel" userId="f40f9f0d-8a79-4c7d-a35f-6351bbb8c999" providerId="ADAL" clId="{480FCC7C-545C-5F4E-ADDD-28A55622CA1E}" dt="2022-03-24T11:27:20.970" v="2986" actId="12"/>
        <pc:sldMkLst>
          <pc:docMk/>
          <pc:sldMk cId="1752713882" sldId="383"/>
        </pc:sldMkLst>
        <pc:spChg chg="mod">
          <ac:chgData name="Leo Speidel" userId="f40f9f0d-8a79-4c7d-a35f-6351bbb8c999" providerId="ADAL" clId="{480FCC7C-545C-5F4E-ADDD-28A55622CA1E}" dt="2022-03-24T11:27:20.970" v="2986" actId="12"/>
          <ac:spMkLst>
            <pc:docMk/>
            <pc:sldMk cId="1752713882" sldId="383"/>
            <ac:spMk id="6" creationId="{72B5CDFE-9788-F741-912D-72DE5A8533D1}"/>
          </ac:spMkLst>
        </pc:spChg>
      </pc:sldChg>
      <pc:sldChg chg="modSp mod">
        <pc:chgData name="Leo Speidel" userId="f40f9f0d-8a79-4c7d-a35f-6351bbb8c999" providerId="ADAL" clId="{480FCC7C-545C-5F4E-ADDD-28A55622CA1E}" dt="2022-03-25T07:38:57.061" v="3501" actId="20577"/>
        <pc:sldMkLst>
          <pc:docMk/>
          <pc:sldMk cId="3457636442" sldId="385"/>
        </pc:sldMkLst>
        <pc:spChg chg="mod">
          <ac:chgData name="Leo Speidel" userId="f40f9f0d-8a79-4c7d-a35f-6351bbb8c999" providerId="ADAL" clId="{480FCC7C-545C-5F4E-ADDD-28A55622CA1E}" dt="2022-03-25T07:38:57.061" v="3501" actId="20577"/>
          <ac:spMkLst>
            <pc:docMk/>
            <pc:sldMk cId="3457636442" sldId="385"/>
            <ac:spMk id="3" creationId="{1176DFB7-DFDA-8546-BA1F-3287031E7FFF}"/>
          </ac:spMkLst>
        </pc:spChg>
      </pc:sldChg>
      <pc:sldChg chg="addSp modSp mod">
        <pc:chgData name="Leo Speidel" userId="f40f9f0d-8a79-4c7d-a35f-6351bbb8c999" providerId="ADAL" clId="{480FCC7C-545C-5F4E-ADDD-28A55622CA1E}" dt="2022-03-25T07:42:37.025" v="3508" actId="1076"/>
        <pc:sldMkLst>
          <pc:docMk/>
          <pc:sldMk cId="3110553966" sldId="388"/>
        </pc:sldMkLst>
        <pc:picChg chg="add mod modCrop">
          <ac:chgData name="Leo Speidel" userId="f40f9f0d-8a79-4c7d-a35f-6351bbb8c999" providerId="ADAL" clId="{480FCC7C-545C-5F4E-ADDD-28A55622CA1E}" dt="2022-03-25T07:42:37.025" v="3508" actId="1076"/>
          <ac:picMkLst>
            <pc:docMk/>
            <pc:sldMk cId="3110553966" sldId="388"/>
            <ac:picMk id="7" creationId="{EB0999BA-5B6D-9B40-B093-22F41ECF100A}"/>
          </ac:picMkLst>
        </pc:picChg>
      </pc:sldChg>
      <pc:sldChg chg="addSp delSp modSp mod modNotesTx">
        <pc:chgData name="Leo Speidel" userId="f40f9f0d-8a79-4c7d-a35f-6351bbb8c999" providerId="ADAL" clId="{480FCC7C-545C-5F4E-ADDD-28A55622CA1E}" dt="2022-03-24T20:19:42.555" v="3283" actId="1076"/>
        <pc:sldMkLst>
          <pc:docMk/>
          <pc:sldMk cId="1484156683" sldId="390"/>
        </pc:sldMkLst>
        <pc:spChg chg="add del mod">
          <ac:chgData name="Leo Speidel" userId="f40f9f0d-8a79-4c7d-a35f-6351bbb8c999" providerId="ADAL" clId="{480FCC7C-545C-5F4E-ADDD-28A55622CA1E}" dt="2022-03-24T20:19:38.307" v="3282" actId="478"/>
          <ac:spMkLst>
            <pc:docMk/>
            <pc:sldMk cId="1484156683" sldId="390"/>
            <ac:spMk id="2" creationId="{58CABE0A-DDA7-3349-93FF-19F38A1AF2AF}"/>
          </ac:spMkLst>
        </pc:spChg>
        <pc:spChg chg="add del mod">
          <ac:chgData name="Leo Speidel" userId="f40f9f0d-8a79-4c7d-a35f-6351bbb8c999" providerId="ADAL" clId="{480FCC7C-545C-5F4E-ADDD-28A55622CA1E}" dt="2022-03-08T10:06:17.478" v="83"/>
          <ac:spMkLst>
            <pc:docMk/>
            <pc:sldMk cId="1484156683" sldId="390"/>
            <ac:spMk id="2" creationId="{840B5F4B-407C-0245-BC70-B21CD0483DA8}"/>
          </ac:spMkLst>
        </pc:spChg>
        <pc:spChg chg="add mod">
          <ac:chgData name="Leo Speidel" userId="f40f9f0d-8a79-4c7d-a35f-6351bbb8c999" providerId="ADAL" clId="{480FCC7C-545C-5F4E-ADDD-28A55622CA1E}" dt="2022-03-23T20:35:11.664" v="958" actId="1035"/>
          <ac:spMkLst>
            <pc:docMk/>
            <pc:sldMk cId="1484156683" sldId="390"/>
            <ac:spMk id="5" creationId="{06E2784F-6B69-3847-B794-D5DAB9E30AFE}"/>
          </ac:spMkLst>
        </pc:spChg>
        <pc:spChg chg="add mod">
          <ac:chgData name="Leo Speidel" userId="f40f9f0d-8a79-4c7d-a35f-6351bbb8c999" providerId="ADAL" clId="{480FCC7C-545C-5F4E-ADDD-28A55622CA1E}" dt="2022-03-24T20:19:42.555" v="3283" actId="1076"/>
          <ac:spMkLst>
            <pc:docMk/>
            <pc:sldMk cId="1484156683" sldId="390"/>
            <ac:spMk id="6" creationId="{A2873921-2995-6E4E-8E86-208BC37C6DF9}"/>
          </ac:spMkLst>
        </pc:spChg>
        <pc:picChg chg="add mod">
          <ac:chgData name="Leo Speidel" userId="f40f9f0d-8a79-4c7d-a35f-6351bbb8c999" providerId="ADAL" clId="{480FCC7C-545C-5F4E-ADDD-28A55622CA1E}" dt="2022-03-23T20:35:11.664" v="958" actId="1035"/>
          <ac:picMkLst>
            <pc:docMk/>
            <pc:sldMk cId="1484156683" sldId="390"/>
            <ac:picMk id="3" creationId="{F082F0C5-D0DE-BC44-AF33-FD3F33475F73}"/>
          </ac:picMkLst>
        </pc:picChg>
        <pc:picChg chg="mod">
          <ac:chgData name="Leo Speidel" userId="f40f9f0d-8a79-4c7d-a35f-6351bbb8c999" providerId="ADAL" clId="{480FCC7C-545C-5F4E-ADDD-28A55622CA1E}" dt="2022-03-23T20:35:00.001" v="907" actId="1076"/>
          <ac:picMkLst>
            <pc:docMk/>
            <pc:sldMk cId="1484156683" sldId="390"/>
            <ac:picMk id="4" creationId="{00000000-0000-0000-0000-000000000000}"/>
          </ac:picMkLst>
        </pc:picChg>
        <pc:picChg chg="del">
          <ac:chgData name="Leo Speidel" userId="f40f9f0d-8a79-4c7d-a35f-6351bbb8c999" providerId="ADAL" clId="{480FCC7C-545C-5F4E-ADDD-28A55622CA1E}" dt="2022-03-08T10:05:39.094" v="79" actId="478"/>
          <ac:picMkLst>
            <pc:docMk/>
            <pc:sldMk cId="1484156683" sldId="390"/>
            <ac:picMk id="11" creationId="{F9B10483-58B9-DC40-9CD5-99E4BF584A15}"/>
          </ac:picMkLst>
        </pc:picChg>
        <pc:picChg chg="del">
          <ac:chgData name="Leo Speidel" userId="f40f9f0d-8a79-4c7d-a35f-6351bbb8c999" providerId="ADAL" clId="{480FCC7C-545C-5F4E-ADDD-28A55622CA1E}" dt="2022-03-08T10:05:38.069" v="78" actId="478"/>
          <ac:picMkLst>
            <pc:docMk/>
            <pc:sldMk cId="1484156683" sldId="390"/>
            <ac:picMk id="13" creationId="{F1C50A9E-762D-AA47-9792-BABD3D88324A}"/>
          </ac:picMkLst>
        </pc:picChg>
        <pc:picChg chg="add del mod">
          <ac:chgData name="Leo Speidel" userId="f40f9f0d-8a79-4c7d-a35f-6351bbb8c999" providerId="ADAL" clId="{480FCC7C-545C-5F4E-ADDD-28A55622CA1E}" dt="2022-03-23T20:28:26.737" v="885" actId="478"/>
          <ac:picMkLst>
            <pc:docMk/>
            <pc:sldMk cId="1484156683" sldId="390"/>
            <ac:picMk id="1026" creationId="{6B7079AB-BCCB-E447-9451-535084B1631E}"/>
          </ac:picMkLst>
        </pc:picChg>
        <pc:picChg chg="add del mod">
          <ac:chgData name="Leo Speidel" userId="f40f9f0d-8a79-4c7d-a35f-6351bbb8c999" providerId="ADAL" clId="{480FCC7C-545C-5F4E-ADDD-28A55622CA1E}" dt="2022-03-24T20:19:38.307" v="3282" actId="478"/>
          <ac:picMkLst>
            <pc:docMk/>
            <pc:sldMk cId="1484156683" sldId="390"/>
            <ac:picMk id="1026" creationId="{A522BF7C-30B0-064C-BF12-8F8652651178}"/>
          </ac:picMkLst>
        </pc:picChg>
        <pc:picChg chg="add mod">
          <ac:chgData name="Leo Speidel" userId="f40f9f0d-8a79-4c7d-a35f-6351bbb8c999" providerId="ADAL" clId="{480FCC7C-545C-5F4E-ADDD-28A55622CA1E}" dt="2022-03-24T20:19:42.555" v="3283" actId="1076"/>
          <ac:picMkLst>
            <pc:docMk/>
            <pc:sldMk cId="1484156683" sldId="390"/>
            <ac:picMk id="1028" creationId="{D2EF2F5F-FC64-1A48-8A9E-BA8B6AD135C4}"/>
          </ac:picMkLst>
        </pc:picChg>
      </pc:sldChg>
      <pc:sldChg chg="modSp mod">
        <pc:chgData name="Leo Speidel" userId="f40f9f0d-8a79-4c7d-a35f-6351bbb8c999" providerId="ADAL" clId="{480FCC7C-545C-5F4E-ADDD-28A55622CA1E}" dt="2022-03-24T21:09:58.719" v="3430" actId="1037"/>
        <pc:sldMkLst>
          <pc:docMk/>
          <pc:sldMk cId="3191752214" sldId="393"/>
        </pc:sldMkLst>
        <pc:spChg chg="mod">
          <ac:chgData name="Leo Speidel" userId="f40f9f0d-8a79-4c7d-a35f-6351bbb8c999" providerId="ADAL" clId="{480FCC7C-545C-5F4E-ADDD-28A55622CA1E}" dt="2022-03-24T21:09:58.719" v="3430" actId="1037"/>
          <ac:spMkLst>
            <pc:docMk/>
            <pc:sldMk cId="3191752214" sldId="393"/>
            <ac:spMk id="7" creationId="{725DA4F4-BA02-7F43-914F-0790DAC3D341}"/>
          </ac:spMkLst>
        </pc:spChg>
      </pc:sldChg>
      <pc:sldChg chg="addSp delSp modSp mod">
        <pc:chgData name="Leo Speidel" userId="f40f9f0d-8a79-4c7d-a35f-6351bbb8c999" providerId="ADAL" clId="{480FCC7C-545C-5F4E-ADDD-28A55622CA1E}" dt="2022-03-25T07:34:29.102" v="3449" actId="1035"/>
        <pc:sldMkLst>
          <pc:docMk/>
          <pc:sldMk cId="3852901380" sldId="394"/>
        </pc:sldMkLst>
        <pc:spChg chg="add mod">
          <ac:chgData name="Leo Speidel" userId="f40f9f0d-8a79-4c7d-a35f-6351bbb8c999" providerId="ADAL" clId="{480FCC7C-545C-5F4E-ADDD-28A55622CA1E}" dt="2022-03-25T07:34:29.102" v="3449" actId="1035"/>
          <ac:spMkLst>
            <pc:docMk/>
            <pc:sldMk cId="3852901380" sldId="394"/>
            <ac:spMk id="10" creationId="{DC3E7C9A-3707-4945-AACF-9F16FA7CBF46}"/>
          </ac:spMkLst>
        </pc:spChg>
        <pc:spChg chg="del">
          <ac:chgData name="Leo Speidel" userId="f40f9f0d-8a79-4c7d-a35f-6351bbb8c999" providerId="ADAL" clId="{480FCC7C-545C-5F4E-ADDD-28A55622CA1E}" dt="2022-03-25T07:31:00.301" v="3431" actId="478"/>
          <ac:spMkLst>
            <pc:docMk/>
            <pc:sldMk cId="3852901380" sldId="394"/>
            <ac:spMk id="16" creationId="{C7D94AD7-2347-5744-8B59-9F9AC7F4B497}"/>
          </ac:spMkLst>
        </pc:spChg>
      </pc:sldChg>
      <pc:sldChg chg="addSp delSp modSp new mod addAnim delAnim modAnim">
        <pc:chgData name="Leo Speidel" userId="f40f9f0d-8a79-4c7d-a35f-6351bbb8c999" providerId="ADAL" clId="{480FCC7C-545C-5F4E-ADDD-28A55622CA1E}" dt="2022-03-24T20:35:52.111" v="3402"/>
        <pc:sldMkLst>
          <pc:docMk/>
          <pc:sldMk cId="4009456208" sldId="398"/>
        </pc:sldMkLst>
        <pc:spChg chg="mod">
          <ac:chgData name="Leo Speidel" userId="f40f9f0d-8a79-4c7d-a35f-6351bbb8c999" providerId="ADAL" clId="{480FCC7C-545C-5F4E-ADDD-28A55622CA1E}" dt="2022-03-08T10:20:43.165" v="191" actId="122"/>
          <ac:spMkLst>
            <pc:docMk/>
            <pc:sldMk cId="4009456208" sldId="398"/>
            <ac:spMk id="2" creationId="{53B36BFA-D187-754E-AA55-A5852FABA280}"/>
          </ac:spMkLst>
        </pc:spChg>
        <pc:spChg chg="mod">
          <ac:chgData name="Leo Speidel" userId="f40f9f0d-8a79-4c7d-a35f-6351bbb8c999" providerId="ADAL" clId="{480FCC7C-545C-5F4E-ADDD-28A55622CA1E}" dt="2022-03-24T20:34:07.434" v="3356" actId="255"/>
          <ac:spMkLst>
            <pc:docMk/>
            <pc:sldMk cId="4009456208" sldId="398"/>
            <ac:spMk id="3" creationId="{A7EC5DF1-2104-5449-8BD6-7D5E57C78563}"/>
          </ac:spMkLst>
        </pc:spChg>
        <pc:spChg chg="add mod">
          <ac:chgData name="Leo Speidel" userId="f40f9f0d-8a79-4c7d-a35f-6351bbb8c999" providerId="ADAL" clId="{480FCC7C-545C-5F4E-ADDD-28A55622CA1E}" dt="2022-03-24T20:35:34.466" v="3398" actId="1035"/>
          <ac:spMkLst>
            <pc:docMk/>
            <pc:sldMk cId="4009456208" sldId="398"/>
            <ac:spMk id="15" creationId="{EAE56A60-4E56-FA4D-8A97-577B7691B2CE}"/>
          </ac:spMkLst>
        </pc:spChg>
        <pc:spChg chg="add mod">
          <ac:chgData name="Leo Speidel" userId="f40f9f0d-8a79-4c7d-a35f-6351bbb8c999" providerId="ADAL" clId="{480FCC7C-545C-5F4E-ADDD-28A55622CA1E}" dt="2022-03-24T20:34:13.970" v="3372" actId="1038"/>
          <ac:spMkLst>
            <pc:docMk/>
            <pc:sldMk cId="4009456208" sldId="398"/>
            <ac:spMk id="18" creationId="{C1502525-3C03-BD4A-B4BF-EE896900FA20}"/>
          </ac:spMkLst>
        </pc:spChg>
        <pc:spChg chg="add mod">
          <ac:chgData name="Leo Speidel" userId="f40f9f0d-8a79-4c7d-a35f-6351bbb8c999" providerId="ADAL" clId="{480FCC7C-545C-5F4E-ADDD-28A55622CA1E}" dt="2022-03-24T20:34:13.970" v="3372" actId="1038"/>
          <ac:spMkLst>
            <pc:docMk/>
            <pc:sldMk cId="4009456208" sldId="398"/>
            <ac:spMk id="19" creationId="{98F198D1-902D-EE47-BA5F-F43D14E52767}"/>
          </ac:spMkLst>
        </pc:spChg>
        <pc:spChg chg="add mod">
          <ac:chgData name="Leo Speidel" userId="f40f9f0d-8a79-4c7d-a35f-6351bbb8c999" providerId="ADAL" clId="{480FCC7C-545C-5F4E-ADDD-28A55622CA1E}" dt="2022-03-24T20:35:23.486" v="3394" actId="21"/>
          <ac:spMkLst>
            <pc:docMk/>
            <pc:sldMk cId="4009456208" sldId="398"/>
            <ac:spMk id="20" creationId="{ECD0C932-12D6-FA4E-8C88-0F1451E8A39F}"/>
          </ac:spMkLst>
        </pc:spChg>
        <pc:spChg chg="add mod">
          <ac:chgData name="Leo Speidel" userId="f40f9f0d-8a79-4c7d-a35f-6351bbb8c999" providerId="ADAL" clId="{480FCC7C-545C-5F4E-ADDD-28A55622CA1E}" dt="2022-03-24T11:00:43.022" v="2656" actId="1037"/>
          <ac:spMkLst>
            <pc:docMk/>
            <pc:sldMk cId="4009456208" sldId="398"/>
            <ac:spMk id="21" creationId="{C2EE4473-5B6C-0C4E-A6EE-30A0D5E8FDC2}"/>
          </ac:spMkLst>
        </pc:spChg>
        <pc:cxnChg chg="add mod">
          <ac:chgData name="Leo Speidel" userId="f40f9f0d-8a79-4c7d-a35f-6351bbb8c999" providerId="ADAL" clId="{480FCC7C-545C-5F4E-ADDD-28A55622CA1E}" dt="2022-03-24T20:34:13.970" v="3372" actId="1038"/>
          <ac:cxnSpMkLst>
            <pc:docMk/>
            <pc:sldMk cId="4009456208" sldId="398"/>
            <ac:cxnSpMk id="5" creationId="{7C9F83FD-6FE4-D045-93FB-8CB0277C1AD4}"/>
          </ac:cxnSpMkLst>
        </pc:cxnChg>
        <pc:cxnChg chg="add mod">
          <ac:chgData name="Leo Speidel" userId="f40f9f0d-8a79-4c7d-a35f-6351bbb8c999" providerId="ADAL" clId="{480FCC7C-545C-5F4E-ADDD-28A55622CA1E}" dt="2022-03-24T20:34:13.970" v="3372" actId="1038"/>
          <ac:cxnSpMkLst>
            <pc:docMk/>
            <pc:sldMk cId="4009456208" sldId="398"/>
            <ac:cxnSpMk id="6" creationId="{BAD21BF0-0871-0448-8E73-7CBDFDC9B58D}"/>
          </ac:cxnSpMkLst>
        </pc:cxnChg>
        <pc:cxnChg chg="add mod">
          <ac:chgData name="Leo Speidel" userId="f40f9f0d-8a79-4c7d-a35f-6351bbb8c999" providerId="ADAL" clId="{480FCC7C-545C-5F4E-ADDD-28A55622CA1E}" dt="2022-03-24T20:34:13.970" v="3372" actId="1038"/>
          <ac:cxnSpMkLst>
            <pc:docMk/>
            <pc:sldMk cId="4009456208" sldId="398"/>
            <ac:cxnSpMk id="7" creationId="{B9C11A7B-996C-D549-849D-7B64D55E2553}"/>
          </ac:cxnSpMkLst>
        </pc:cxnChg>
        <pc:cxnChg chg="add mod">
          <ac:chgData name="Leo Speidel" userId="f40f9f0d-8a79-4c7d-a35f-6351bbb8c999" providerId="ADAL" clId="{480FCC7C-545C-5F4E-ADDD-28A55622CA1E}" dt="2022-03-24T20:34:13.970" v="3372" actId="1038"/>
          <ac:cxnSpMkLst>
            <pc:docMk/>
            <pc:sldMk cId="4009456208" sldId="398"/>
            <ac:cxnSpMk id="9" creationId="{47044E3E-7141-4145-82E0-E94072990E31}"/>
          </ac:cxnSpMkLst>
        </pc:cxnChg>
        <pc:cxnChg chg="add del mod">
          <ac:chgData name="Leo Speidel" userId="f40f9f0d-8a79-4c7d-a35f-6351bbb8c999" providerId="ADAL" clId="{480FCC7C-545C-5F4E-ADDD-28A55622CA1E}" dt="2022-03-24T10:53:06.649" v="1617" actId="478"/>
          <ac:cxnSpMkLst>
            <pc:docMk/>
            <pc:sldMk cId="4009456208" sldId="398"/>
            <ac:cxnSpMk id="10" creationId="{2931DB10-61D4-5446-972C-503E55252658}"/>
          </ac:cxnSpMkLst>
        </pc:cxnChg>
        <pc:cxnChg chg="add mod">
          <ac:chgData name="Leo Speidel" userId="f40f9f0d-8a79-4c7d-a35f-6351bbb8c999" providerId="ADAL" clId="{480FCC7C-545C-5F4E-ADDD-28A55622CA1E}" dt="2022-03-24T20:34:13.970" v="3372" actId="1038"/>
          <ac:cxnSpMkLst>
            <pc:docMk/>
            <pc:sldMk cId="4009456208" sldId="398"/>
            <ac:cxnSpMk id="12" creationId="{C6F98B26-8375-5B4E-9D43-695FECC2A48A}"/>
          </ac:cxnSpMkLst>
        </pc:cxnChg>
        <pc:cxnChg chg="add mod">
          <ac:chgData name="Leo Speidel" userId="f40f9f0d-8a79-4c7d-a35f-6351bbb8c999" providerId="ADAL" clId="{480FCC7C-545C-5F4E-ADDD-28A55622CA1E}" dt="2022-03-24T20:34:13.970" v="3372" actId="1038"/>
          <ac:cxnSpMkLst>
            <pc:docMk/>
            <pc:sldMk cId="4009456208" sldId="398"/>
            <ac:cxnSpMk id="13" creationId="{D526EB8D-B54E-224B-B5ED-611E9D55C8F2}"/>
          </ac:cxnSpMkLst>
        </pc:cxnChg>
      </pc:sldChg>
      <pc:sldChg chg="modSp new del mod">
        <pc:chgData name="Leo Speidel" userId="f40f9f0d-8a79-4c7d-a35f-6351bbb8c999" providerId="ADAL" clId="{480FCC7C-545C-5F4E-ADDD-28A55622CA1E}" dt="2022-03-24T11:24:34.146" v="2976" actId="2696"/>
        <pc:sldMkLst>
          <pc:docMk/>
          <pc:sldMk cId="3612614189" sldId="399"/>
        </pc:sldMkLst>
        <pc:spChg chg="mod">
          <ac:chgData name="Leo Speidel" userId="f40f9f0d-8a79-4c7d-a35f-6351bbb8c999" providerId="ADAL" clId="{480FCC7C-545C-5F4E-ADDD-28A55622CA1E}" dt="2022-03-08T10:19:57.845" v="153" actId="20577"/>
          <ac:spMkLst>
            <pc:docMk/>
            <pc:sldMk cId="3612614189" sldId="399"/>
            <ac:spMk id="2" creationId="{3257E228-79CB-E647-8D23-4A590CB87538}"/>
          </ac:spMkLst>
        </pc:spChg>
      </pc:sldChg>
      <pc:sldChg chg="addSp delSp modSp new del mod delAnim modAnim">
        <pc:chgData name="Leo Speidel" userId="f40f9f0d-8a79-4c7d-a35f-6351bbb8c999" providerId="ADAL" clId="{480FCC7C-545C-5F4E-ADDD-28A55622CA1E}" dt="2022-03-24T11:01:19.874" v="2657" actId="2696"/>
        <pc:sldMkLst>
          <pc:docMk/>
          <pc:sldMk cId="2864647610" sldId="400"/>
        </pc:sldMkLst>
        <pc:spChg chg="mod">
          <ac:chgData name="Leo Speidel" userId="f40f9f0d-8a79-4c7d-a35f-6351bbb8c999" providerId="ADAL" clId="{480FCC7C-545C-5F4E-ADDD-28A55622CA1E}" dt="2022-03-08T10:44:58.557" v="793" actId="20577"/>
          <ac:spMkLst>
            <pc:docMk/>
            <pc:sldMk cId="2864647610" sldId="400"/>
            <ac:spMk id="2" creationId="{2046874E-C1C1-A843-99A8-4AAA98F23990}"/>
          </ac:spMkLst>
        </pc:spChg>
        <pc:spChg chg="del mod">
          <ac:chgData name="Leo Speidel" userId="f40f9f0d-8a79-4c7d-a35f-6351bbb8c999" providerId="ADAL" clId="{480FCC7C-545C-5F4E-ADDD-28A55622CA1E}" dt="2022-03-08T10:26:15.749" v="393" actId="478"/>
          <ac:spMkLst>
            <pc:docMk/>
            <pc:sldMk cId="2864647610" sldId="400"/>
            <ac:spMk id="3" creationId="{CC932216-8137-5541-B8A7-4356CA7EB2C4}"/>
          </ac:spMkLst>
        </pc:spChg>
        <pc:spChg chg="add del mod">
          <ac:chgData name="Leo Speidel" userId="f40f9f0d-8a79-4c7d-a35f-6351bbb8c999" providerId="ADAL" clId="{480FCC7C-545C-5F4E-ADDD-28A55622CA1E}" dt="2022-03-08T10:29:46.300" v="575" actId="478"/>
          <ac:spMkLst>
            <pc:docMk/>
            <pc:sldMk cId="2864647610" sldId="400"/>
            <ac:spMk id="4" creationId="{31E6E3E4-839F-7649-BBF7-D6311761F70B}"/>
          </ac:spMkLst>
        </pc:spChg>
        <pc:spChg chg="add del mod">
          <ac:chgData name="Leo Speidel" userId="f40f9f0d-8a79-4c7d-a35f-6351bbb8c999" providerId="ADAL" clId="{480FCC7C-545C-5F4E-ADDD-28A55622CA1E}" dt="2022-03-08T10:29:46.300" v="575" actId="478"/>
          <ac:spMkLst>
            <pc:docMk/>
            <pc:sldMk cId="2864647610" sldId="400"/>
            <ac:spMk id="5" creationId="{B8CEC637-3F1A-C24D-A1A6-95986C1084BB}"/>
          </ac:spMkLst>
        </pc:spChg>
        <pc:spChg chg="add del mod">
          <ac:chgData name="Leo Speidel" userId="f40f9f0d-8a79-4c7d-a35f-6351bbb8c999" providerId="ADAL" clId="{480FCC7C-545C-5F4E-ADDD-28A55622CA1E}" dt="2022-03-08T10:29:46.300" v="575" actId="478"/>
          <ac:spMkLst>
            <pc:docMk/>
            <pc:sldMk cId="2864647610" sldId="400"/>
            <ac:spMk id="6" creationId="{3AA13F78-74CC-BE4A-9B7D-A24CA954B75C}"/>
          </ac:spMkLst>
        </pc:spChg>
        <pc:spChg chg="add del mod">
          <ac:chgData name="Leo Speidel" userId="f40f9f0d-8a79-4c7d-a35f-6351bbb8c999" providerId="ADAL" clId="{480FCC7C-545C-5F4E-ADDD-28A55622CA1E}" dt="2022-03-08T10:29:46.300" v="575" actId="478"/>
          <ac:spMkLst>
            <pc:docMk/>
            <pc:sldMk cId="2864647610" sldId="400"/>
            <ac:spMk id="7" creationId="{82A4DB2F-5DAD-A74F-8B34-3F5282F3E31F}"/>
          </ac:spMkLst>
        </pc:spChg>
        <pc:spChg chg="add del mod">
          <ac:chgData name="Leo Speidel" userId="f40f9f0d-8a79-4c7d-a35f-6351bbb8c999" providerId="ADAL" clId="{480FCC7C-545C-5F4E-ADDD-28A55622CA1E}" dt="2022-03-08T10:29:46.300" v="575" actId="478"/>
          <ac:spMkLst>
            <pc:docMk/>
            <pc:sldMk cId="2864647610" sldId="400"/>
            <ac:spMk id="8" creationId="{EF08EC6B-1F05-9048-8C5F-4FBF62EC45B8}"/>
          </ac:spMkLst>
        </pc:spChg>
        <pc:spChg chg="add del mod">
          <ac:chgData name="Leo Speidel" userId="f40f9f0d-8a79-4c7d-a35f-6351bbb8c999" providerId="ADAL" clId="{480FCC7C-545C-5F4E-ADDD-28A55622CA1E}" dt="2022-03-08T10:29:46.300" v="575" actId="478"/>
          <ac:spMkLst>
            <pc:docMk/>
            <pc:sldMk cId="2864647610" sldId="400"/>
            <ac:spMk id="9" creationId="{7B63EF1D-C6AB-E847-A416-37973C58941F}"/>
          </ac:spMkLst>
        </pc:spChg>
        <pc:spChg chg="add del mod">
          <ac:chgData name="Leo Speidel" userId="f40f9f0d-8a79-4c7d-a35f-6351bbb8c999" providerId="ADAL" clId="{480FCC7C-545C-5F4E-ADDD-28A55622CA1E}" dt="2022-03-08T10:29:46.300" v="575" actId="478"/>
          <ac:spMkLst>
            <pc:docMk/>
            <pc:sldMk cId="2864647610" sldId="400"/>
            <ac:spMk id="10" creationId="{5D34C3F0-1631-E643-AF7E-D4013AB7A5A3}"/>
          </ac:spMkLst>
        </pc:spChg>
        <pc:spChg chg="add del mod">
          <ac:chgData name="Leo Speidel" userId="f40f9f0d-8a79-4c7d-a35f-6351bbb8c999" providerId="ADAL" clId="{480FCC7C-545C-5F4E-ADDD-28A55622CA1E}" dt="2022-03-08T10:29:46.300" v="575" actId="478"/>
          <ac:spMkLst>
            <pc:docMk/>
            <pc:sldMk cId="2864647610" sldId="400"/>
            <ac:spMk id="11" creationId="{E26542A6-4BF5-464E-9682-605336AC1063}"/>
          </ac:spMkLst>
        </pc:spChg>
        <pc:spChg chg="add del mod">
          <ac:chgData name="Leo Speidel" userId="f40f9f0d-8a79-4c7d-a35f-6351bbb8c999" providerId="ADAL" clId="{480FCC7C-545C-5F4E-ADDD-28A55622CA1E}" dt="2022-03-08T10:29:46.300" v="575" actId="478"/>
          <ac:spMkLst>
            <pc:docMk/>
            <pc:sldMk cId="2864647610" sldId="400"/>
            <ac:spMk id="12" creationId="{C60BC8EA-D38E-BA43-9E71-8BC0F1FB49CD}"/>
          </ac:spMkLst>
        </pc:spChg>
        <pc:spChg chg="add del mod">
          <ac:chgData name="Leo Speidel" userId="f40f9f0d-8a79-4c7d-a35f-6351bbb8c999" providerId="ADAL" clId="{480FCC7C-545C-5F4E-ADDD-28A55622CA1E}" dt="2022-03-08T10:29:46.300" v="575" actId="478"/>
          <ac:spMkLst>
            <pc:docMk/>
            <pc:sldMk cId="2864647610" sldId="400"/>
            <ac:spMk id="13" creationId="{4ABF3DFF-8442-514B-A0D2-C3BE3DBF0E05}"/>
          </ac:spMkLst>
        </pc:spChg>
        <pc:spChg chg="add del mod">
          <ac:chgData name="Leo Speidel" userId="f40f9f0d-8a79-4c7d-a35f-6351bbb8c999" providerId="ADAL" clId="{480FCC7C-545C-5F4E-ADDD-28A55622CA1E}" dt="2022-03-08T10:29:46.300" v="575" actId="478"/>
          <ac:spMkLst>
            <pc:docMk/>
            <pc:sldMk cId="2864647610" sldId="400"/>
            <ac:spMk id="14" creationId="{85CAAD0F-A723-4E4F-B30D-673A524EEBA6}"/>
          </ac:spMkLst>
        </pc:spChg>
        <pc:spChg chg="add del mod">
          <ac:chgData name="Leo Speidel" userId="f40f9f0d-8a79-4c7d-a35f-6351bbb8c999" providerId="ADAL" clId="{480FCC7C-545C-5F4E-ADDD-28A55622CA1E}" dt="2022-03-08T10:29:46.300" v="575" actId="478"/>
          <ac:spMkLst>
            <pc:docMk/>
            <pc:sldMk cId="2864647610" sldId="400"/>
            <ac:spMk id="15" creationId="{8AB9B5C0-6410-7A46-94C8-1F91E987EA21}"/>
          </ac:spMkLst>
        </pc:spChg>
        <pc:spChg chg="add del mod">
          <ac:chgData name="Leo Speidel" userId="f40f9f0d-8a79-4c7d-a35f-6351bbb8c999" providerId="ADAL" clId="{480FCC7C-545C-5F4E-ADDD-28A55622CA1E}" dt="2022-03-08T10:29:16.994" v="568" actId="478"/>
          <ac:spMkLst>
            <pc:docMk/>
            <pc:sldMk cId="2864647610" sldId="400"/>
            <ac:spMk id="16" creationId="{46B1CC22-B329-E64F-A7FB-221AAE771162}"/>
          </ac:spMkLst>
        </pc:spChg>
        <pc:spChg chg="add del mod">
          <ac:chgData name="Leo Speidel" userId="f40f9f0d-8a79-4c7d-a35f-6351bbb8c999" providerId="ADAL" clId="{480FCC7C-545C-5F4E-ADDD-28A55622CA1E}" dt="2022-03-08T10:29:16.994" v="568" actId="478"/>
          <ac:spMkLst>
            <pc:docMk/>
            <pc:sldMk cId="2864647610" sldId="400"/>
            <ac:spMk id="17" creationId="{62A80FE5-B6B9-1341-AA4D-ABD1555B25F4}"/>
          </ac:spMkLst>
        </pc:spChg>
        <pc:spChg chg="add del mod">
          <ac:chgData name="Leo Speidel" userId="f40f9f0d-8a79-4c7d-a35f-6351bbb8c999" providerId="ADAL" clId="{480FCC7C-545C-5F4E-ADDD-28A55622CA1E}" dt="2022-03-08T10:29:16.994" v="568" actId="478"/>
          <ac:spMkLst>
            <pc:docMk/>
            <pc:sldMk cId="2864647610" sldId="400"/>
            <ac:spMk id="18" creationId="{2F4791AB-1D28-1247-8573-26CB9A459DC4}"/>
          </ac:spMkLst>
        </pc:spChg>
        <pc:spChg chg="add del mod">
          <ac:chgData name="Leo Speidel" userId="f40f9f0d-8a79-4c7d-a35f-6351bbb8c999" providerId="ADAL" clId="{480FCC7C-545C-5F4E-ADDD-28A55622CA1E}" dt="2022-03-08T10:29:16.994" v="568" actId="478"/>
          <ac:spMkLst>
            <pc:docMk/>
            <pc:sldMk cId="2864647610" sldId="400"/>
            <ac:spMk id="19" creationId="{95E55ACC-08E2-0640-AC20-338E57C17D0F}"/>
          </ac:spMkLst>
        </pc:spChg>
        <pc:spChg chg="add del mod">
          <ac:chgData name="Leo Speidel" userId="f40f9f0d-8a79-4c7d-a35f-6351bbb8c999" providerId="ADAL" clId="{480FCC7C-545C-5F4E-ADDD-28A55622CA1E}" dt="2022-03-08T10:29:16.994" v="568" actId="478"/>
          <ac:spMkLst>
            <pc:docMk/>
            <pc:sldMk cId="2864647610" sldId="400"/>
            <ac:spMk id="20" creationId="{7E665485-CF3D-264E-8709-F652FE8E2BA9}"/>
          </ac:spMkLst>
        </pc:spChg>
        <pc:spChg chg="add del mod">
          <ac:chgData name="Leo Speidel" userId="f40f9f0d-8a79-4c7d-a35f-6351bbb8c999" providerId="ADAL" clId="{480FCC7C-545C-5F4E-ADDD-28A55622CA1E}" dt="2022-03-08T10:29:16.994" v="568" actId="478"/>
          <ac:spMkLst>
            <pc:docMk/>
            <pc:sldMk cId="2864647610" sldId="400"/>
            <ac:spMk id="21" creationId="{AD533DDF-17CF-7548-8686-24709409604E}"/>
          </ac:spMkLst>
        </pc:spChg>
        <pc:spChg chg="add del mod">
          <ac:chgData name="Leo Speidel" userId="f40f9f0d-8a79-4c7d-a35f-6351bbb8c999" providerId="ADAL" clId="{480FCC7C-545C-5F4E-ADDD-28A55622CA1E}" dt="2022-03-08T10:29:16.994" v="568" actId="478"/>
          <ac:spMkLst>
            <pc:docMk/>
            <pc:sldMk cId="2864647610" sldId="400"/>
            <ac:spMk id="22" creationId="{849F8D62-3E24-4D46-8972-D55EAA869E68}"/>
          </ac:spMkLst>
        </pc:spChg>
        <pc:spChg chg="add del mod">
          <ac:chgData name="Leo Speidel" userId="f40f9f0d-8a79-4c7d-a35f-6351bbb8c999" providerId="ADAL" clId="{480FCC7C-545C-5F4E-ADDD-28A55622CA1E}" dt="2022-03-08T10:29:16.994" v="568" actId="478"/>
          <ac:spMkLst>
            <pc:docMk/>
            <pc:sldMk cId="2864647610" sldId="400"/>
            <ac:spMk id="23" creationId="{DD619FA3-A6DE-CA4D-88BD-1612C6526A7D}"/>
          </ac:spMkLst>
        </pc:spChg>
        <pc:spChg chg="add del mod">
          <ac:chgData name="Leo Speidel" userId="f40f9f0d-8a79-4c7d-a35f-6351bbb8c999" providerId="ADAL" clId="{480FCC7C-545C-5F4E-ADDD-28A55622CA1E}" dt="2022-03-08T10:29:16.994" v="568" actId="478"/>
          <ac:spMkLst>
            <pc:docMk/>
            <pc:sldMk cId="2864647610" sldId="400"/>
            <ac:spMk id="24" creationId="{9B8B6F41-80C0-9341-8B9F-C15A2D70ABD8}"/>
          </ac:spMkLst>
        </pc:spChg>
        <pc:spChg chg="add del mod">
          <ac:chgData name="Leo Speidel" userId="f40f9f0d-8a79-4c7d-a35f-6351bbb8c999" providerId="ADAL" clId="{480FCC7C-545C-5F4E-ADDD-28A55622CA1E}" dt="2022-03-08T10:29:16.994" v="568" actId="478"/>
          <ac:spMkLst>
            <pc:docMk/>
            <pc:sldMk cId="2864647610" sldId="400"/>
            <ac:spMk id="25" creationId="{B950C78B-03C4-594C-A8FB-BE9A68C78CBB}"/>
          </ac:spMkLst>
        </pc:spChg>
        <pc:spChg chg="add del mod">
          <ac:chgData name="Leo Speidel" userId="f40f9f0d-8a79-4c7d-a35f-6351bbb8c999" providerId="ADAL" clId="{480FCC7C-545C-5F4E-ADDD-28A55622CA1E}" dt="2022-03-08T10:29:16.994" v="568" actId="478"/>
          <ac:spMkLst>
            <pc:docMk/>
            <pc:sldMk cId="2864647610" sldId="400"/>
            <ac:spMk id="26" creationId="{ADE42F8B-64A1-4D4E-827F-F235A75A4999}"/>
          </ac:spMkLst>
        </pc:spChg>
        <pc:spChg chg="add del mod">
          <ac:chgData name="Leo Speidel" userId="f40f9f0d-8a79-4c7d-a35f-6351bbb8c999" providerId="ADAL" clId="{480FCC7C-545C-5F4E-ADDD-28A55622CA1E}" dt="2022-03-08T10:29:16.994" v="568" actId="478"/>
          <ac:spMkLst>
            <pc:docMk/>
            <pc:sldMk cId="2864647610" sldId="400"/>
            <ac:spMk id="27" creationId="{31CD79BC-8DFA-654D-8E99-EF9942AF1163}"/>
          </ac:spMkLst>
        </pc:spChg>
        <pc:spChg chg="add del mod">
          <ac:chgData name="Leo Speidel" userId="f40f9f0d-8a79-4c7d-a35f-6351bbb8c999" providerId="ADAL" clId="{480FCC7C-545C-5F4E-ADDD-28A55622CA1E}" dt="2022-03-08T10:29:16.994" v="568" actId="478"/>
          <ac:spMkLst>
            <pc:docMk/>
            <pc:sldMk cId="2864647610" sldId="400"/>
            <ac:spMk id="28" creationId="{81E163C1-7F96-2040-AA18-9B705C576AB1}"/>
          </ac:spMkLst>
        </pc:spChg>
        <pc:spChg chg="add del mod">
          <ac:chgData name="Leo Speidel" userId="f40f9f0d-8a79-4c7d-a35f-6351bbb8c999" providerId="ADAL" clId="{480FCC7C-545C-5F4E-ADDD-28A55622CA1E}" dt="2022-03-08T10:29:16.994" v="568" actId="478"/>
          <ac:spMkLst>
            <pc:docMk/>
            <pc:sldMk cId="2864647610" sldId="400"/>
            <ac:spMk id="29" creationId="{72261971-A139-5A4A-B0CC-B0137297C653}"/>
          </ac:spMkLst>
        </pc:spChg>
        <pc:spChg chg="add mod">
          <ac:chgData name="Leo Speidel" userId="f40f9f0d-8a79-4c7d-a35f-6351bbb8c999" providerId="ADAL" clId="{480FCC7C-545C-5F4E-ADDD-28A55622CA1E}" dt="2022-03-08T10:37:26.061" v="733" actId="1037"/>
          <ac:spMkLst>
            <pc:docMk/>
            <pc:sldMk cId="2864647610" sldId="400"/>
            <ac:spMk id="30" creationId="{F2BE8A23-31AD-3446-B9CA-2AD98E608A01}"/>
          </ac:spMkLst>
        </pc:spChg>
        <pc:spChg chg="add del mod">
          <ac:chgData name="Leo Speidel" userId="f40f9f0d-8a79-4c7d-a35f-6351bbb8c999" providerId="ADAL" clId="{480FCC7C-545C-5F4E-ADDD-28A55622CA1E}" dt="2022-03-08T10:30:52.438" v="589" actId="478"/>
          <ac:spMkLst>
            <pc:docMk/>
            <pc:sldMk cId="2864647610" sldId="400"/>
            <ac:spMk id="31" creationId="{40F5406A-2F59-7349-BB7B-0222E73EBF99}"/>
          </ac:spMkLst>
        </pc:spChg>
        <pc:spChg chg="add mod">
          <ac:chgData name="Leo Speidel" userId="f40f9f0d-8a79-4c7d-a35f-6351bbb8c999" providerId="ADAL" clId="{480FCC7C-545C-5F4E-ADDD-28A55622CA1E}" dt="2022-03-08T10:37:23.581" v="730" actId="1037"/>
          <ac:spMkLst>
            <pc:docMk/>
            <pc:sldMk cId="2864647610" sldId="400"/>
            <ac:spMk id="32" creationId="{C35770AC-C682-BE4C-B8FF-B24105FEC3ED}"/>
          </ac:spMkLst>
        </pc:spChg>
        <pc:spChg chg="add mod">
          <ac:chgData name="Leo Speidel" userId="f40f9f0d-8a79-4c7d-a35f-6351bbb8c999" providerId="ADAL" clId="{480FCC7C-545C-5F4E-ADDD-28A55622CA1E}" dt="2022-03-08T10:37:23.581" v="730" actId="1037"/>
          <ac:spMkLst>
            <pc:docMk/>
            <pc:sldMk cId="2864647610" sldId="400"/>
            <ac:spMk id="33" creationId="{B862C550-E76C-3245-9B65-7593E873830C}"/>
          </ac:spMkLst>
        </pc:spChg>
        <pc:spChg chg="add mod">
          <ac:chgData name="Leo Speidel" userId="f40f9f0d-8a79-4c7d-a35f-6351bbb8c999" providerId="ADAL" clId="{480FCC7C-545C-5F4E-ADDD-28A55622CA1E}" dt="2022-03-08T10:37:23.581" v="730" actId="1037"/>
          <ac:spMkLst>
            <pc:docMk/>
            <pc:sldMk cId="2864647610" sldId="400"/>
            <ac:spMk id="34" creationId="{14500E75-D0FA-AF4B-AE06-0706417906E7}"/>
          </ac:spMkLst>
        </pc:spChg>
        <pc:spChg chg="add mod">
          <ac:chgData name="Leo Speidel" userId="f40f9f0d-8a79-4c7d-a35f-6351bbb8c999" providerId="ADAL" clId="{480FCC7C-545C-5F4E-ADDD-28A55622CA1E}" dt="2022-03-08T10:37:23.581" v="730" actId="1037"/>
          <ac:spMkLst>
            <pc:docMk/>
            <pc:sldMk cId="2864647610" sldId="400"/>
            <ac:spMk id="35" creationId="{CFA19C60-EBDA-6540-BB4B-5A75635D8CFF}"/>
          </ac:spMkLst>
        </pc:spChg>
        <pc:spChg chg="add mod">
          <ac:chgData name="Leo Speidel" userId="f40f9f0d-8a79-4c7d-a35f-6351bbb8c999" providerId="ADAL" clId="{480FCC7C-545C-5F4E-ADDD-28A55622CA1E}" dt="2022-03-08T10:37:23.581" v="730" actId="1037"/>
          <ac:spMkLst>
            <pc:docMk/>
            <pc:sldMk cId="2864647610" sldId="400"/>
            <ac:spMk id="36" creationId="{ED24EA27-0EB4-D942-8C7D-52091AF146BE}"/>
          </ac:spMkLst>
        </pc:spChg>
        <pc:spChg chg="add mod">
          <ac:chgData name="Leo Speidel" userId="f40f9f0d-8a79-4c7d-a35f-6351bbb8c999" providerId="ADAL" clId="{480FCC7C-545C-5F4E-ADDD-28A55622CA1E}" dt="2022-03-08T10:37:23.581" v="730" actId="1037"/>
          <ac:spMkLst>
            <pc:docMk/>
            <pc:sldMk cId="2864647610" sldId="400"/>
            <ac:spMk id="37" creationId="{CE820054-68C7-EB4E-BF6A-59B303DC3DEA}"/>
          </ac:spMkLst>
        </pc:spChg>
        <pc:spChg chg="add mod">
          <ac:chgData name="Leo Speidel" userId="f40f9f0d-8a79-4c7d-a35f-6351bbb8c999" providerId="ADAL" clId="{480FCC7C-545C-5F4E-ADDD-28A55622CA1E}" dt="2022-03-08T10:37:23.581" v="730" actId="1037"/>
          <ac:spMkLst>
            <pc:docMk/>
            <pc:sldMk cId="2864647610" sldId="400"/>
            <ac:spMk id="38" creationId="{BADE60C5-52AB-A540-AE12-4FBDB53A2E20}"/>
          </ac:spMkLst>
        </pc:spChg>
        <pc:spChg chg="add mod">
          <ac:chgData name="Leo Speidel" userId="f40f9f0d-8a79-4c7d-a35f-6351bbb8c999" providerId="ADAL" clId="{480FCC7C-545C-5F4E-ADDD-28A55622CA1E}" dt="2022-03-08T10:37:23.581" v="730" actId="1037"/>
          <ac:spMkLst>
            <pc:docMk/>
            <pc:sldMk cId="2864647610" sldId="400"/>
            <ac:spMk id="39" creationId="{6BC48997-925B-764B-B231-5D7419D163B2}"/>
          </ac:spMkLst>
        </pc:spChg>
        <pc:spChg chg="add mod">
          <ac:chgData name="Leo Speidel" userId="f40f9f0d-8a79-4c7d-a35f-6351bbb8c999" providerId="ADAL" clId="{480FCC7C-545C-5F4E-ADDD-28A55622CA1E}" dt="2022-03-08T10:37:23.581" v="730" actId="1037"/>
          <ac:spMkLst>
            <pc:docMk/>
            <pc:sldMk cId="2864647610" sldId="400"/>
            <ac:spMk id="40" creationId="{822F9532-C86F-E34F-B008-07C6D2D90CDE}"/>
          </ac:spMkLst>
        </pc:spChg>
        <pc:spChg chg="add mod">
          <ac:chgData name="Leo Speidel" userId="f40f9f0d-8a79-4c7d-a35f-6351bbb8c999" providerId="ADAL" clId="{480FCC7C-545C-5F4E-ADDD-28A55622CA1E}" dt="2022-03-08T10:37:23.581" v="730" actId="1037"/>
          <ac:spMkLst>
            <pc:docMk/>
            <pc:sldMk cId="2864647610" sldId="400"/>
            <ac:spMk id="41" creationId="{97338B7C-E27F-9A4F-83D4-BBFCEF66E2EF}"/>
          </ac:spMkLst>
        </pc:spChg>
        <pc:spChg chg="add del mod">
          <ac:chgData name="Leo Speidel" userId="f40f9f0d-8a79-4c7d-a35f-6351bbb8c999" providerId="ADAL" clId="{480FCC7C-545C-5F4E-ADDD-28A55622CA1E}" dt="2022-03-08T10:33:35.343" v="623" actId="478"/>
          <ac:spMkLst>
            <pc:docMk/>
            <pc:sldMk cId="2864647610" sldId="400"/>
            <ac:spMk id="42" creationId="{CD396357-D0BF-6444-A8B6-E732DEC8B258}"/>
          </ac:spMkLst>
        </pc:spChg>
        <pc:spChg chg="add del mod">
          <ac:chgData name="Leo Speidel" userId="f40f9f0d-8a79-4c7d-a35f-6351bbb8c999" providerId="ADAL" clId="{480FCC7C-545C-5F4E-ADDD-28A55622CA1E}" dt="2022-03-08T10:33:35.343" v="623" actId="478"/>
          <ac:spMkLst>
            <pc:docMk/>
            <pc:sldMk cId="2864647610" sldId="400"/>
            <ac:spMk id="43" creationId="{2B337380-AAF0-9741-A4C3-A62E86CFD74A}"/>
          </ac:spMkLst>
        </pc:spChg>
        <pc:spChg chg="add del mod">
          <ac:chgData name="Leo Speidel" userId="f40f9f0d-8a79-4c7d-a35f-6351bbb8c999" providerId="ADAL" clId="{480FCC7C-545C-5F4E-ADDD-28A55622CA1E}" dt="2022-03-08T10:33:35.343" v="623" actId="478"/>
          <ac:spMkLst>
            <pc:docMk/>
            <pc:sldMk cId="2864647610" sldId="400"/>
            <ac:spMk id="44" creationId="{39A87853-D4AB-2F4D-9C53-2528A5D06B74}"/>
          </ac:spMkLst>
        </pc:spChg>
        <pc:spChg chg="add del mod">
          <ac:chgData name="Leo Speidel" userId="f40f9f0d-8a79-4c7d-a35f-6351bbb8c999" providerId="ADAL" clId="{480FCC7C-545C-5F4E-ADDD-28A55622CA1E}" dt="2022-03-08T10:33:35.343" v="623" actId="478"/>
          <ac:spMkLst>
            <pc:docMk/>
            <pc:sldMk cId="2864647610" sldId="400"/>
            <ac:spMk id="45" creationId="{4700AA8C-FCC0-B64B-B523-727BFE3498BC}"/>
          </ac:spMkLst>
        </pc:spChg>
        <pc:spChg chg="add del mod">
          <ac:chgData name="Leo Speidel" userId="f40f9f0d-8a79-4c7d-a35f-6351bbb8c999" providerId="ADAL" clId="{480FCC7C-545C-5F4E-ADDD-28A55622CA1E}" dt="2022-03-08T10:33:35.343" v="623" actId="478"/>
          <ac:spMkLst>
            <pc:docMk/>
            <pc:sldMk cId="2864647610" sldId="400"/>
            <ac:spMk id="46" creationId="{D342AC2B-9295-404C-830E-D76E10DE30A9}"/>
          </ac:spMkLst>
        </pc:spChg>
        <pc:spChg chg="add del mod">
          <ac:chgData name="Leo Speidel" userId="f40f9f0d-8a79-4c7d-a35f-6351bbb8c999" providerId="ADAL" clId="{480FCC7C-545C-5F4E-ADDD-28A55622CA1E}" dt="2022-03-08T10:33:35.343" v="623" actId="478"/>
          <ac:spMkLst>
            <pc:docMk/>
            <pc:sldMk cId="2864647610" sldId="400"/>
            <ac:spMk id="47" creationId="{A100B46F-C2BD-2445-8272-D414BF638B08}"/>
          </ac:spMkLst>
        </pc:spChg>
        <pc:spChg chg="add del mod">
          <ac:chgData name="Leo Speidel" userId="f40f9f0d-8a79-4c7d-a35f-6351bbb8c999" providerId="ADAL" clId="{480FCC7C-545C-5F4E-ADDD-28A55622CA1E}" dt="2022-03-08T10:33:35.343" v="623" actId="478"/>
          <ac:spMkLst>
            <pc:docMk/>
            <pc:sldMk cId="2864647610" sldId="400"/>
            <ac:spMk id="48" creationId="{B9B2C0A8-E52F-3E48-B296-56D22D574EF8}"/>
          </ac:spMkLst>
        </pc:spChg>
        <pc:spChg chg="add del mod">
          <ac:chgData name="Leo Speidel" userId="f40f9f0d-8a79-4c7d-a35f-6351bbb8c999" providerId="ADAL" clId="{480FCC7C-545C-5F4E-ADDD-28A55622CA1E}" dt="2022-03-08T10:33:35.343" v="623" actId="478"/>
          <ac:spMkLst>
            <pc:docMk/>
            <pc:sldMk cId="2864647610" sldId="400"/>
            <ac:spMk id="49" creationId="{A40BDB81-8D4E-204F-9AC1-3103412A8784}"/>
          </ac:spMkLst>
        </pc:spChg>
        <pc:spChg chg="add del mod">
          <ac:chgData name="Leo Speidel" userId="f40f9f0d-8a79-4c7d-a35f-6351bbb8c999" providerId="ADAL" clId="{480FCC7C-545C-5F4E-ADDD-28A55622CA1E}" dt="2022-03-08T10:33:35.343" v="623" actId="478"/>
          <ac:spMkLst>
            <pc:docMk/>
            <pc:sldMk cId="2864647610" sldId="400"/>
            <ac:spMk id="50" creationId="{20017035-C0DF-0947-82E1-768D9942E7D2}"/>
          </ac:spMkLst>
        </pc:spChg>
        <pc:spChg chg="add del mod">
          <ac:chgData name="Leo Speidel" userId="f40f9f0d-8a79-4c7d-a35f-6351bbb8c999" providerId="ADAL" clId="{480FCC7C-545C-5F4E-ADDD-28A55622CA1E}" dt="2022-03-08T10:33:35.343" v="623" actId="478"/>
          <ac:spMkLst>
            <pc:docMk/>
            <pc:sldMk cId="2864647610" sldId="400"/>
            <ac:spMk id="51" creationId="{34D3996B-5229-5B45-9842-56303C2C3959}"/>
          </ac:spMkLst>
        </pc:spChg>
        <pc:spChg chg="add mod">
          <ac:chgData name="Leo Speidel" userId="f40f9f0d-8a79-4c7d-a35f-6351bbb8c999" providerId="ADAL" clId="{480FCC7C-545C-5F4E-ADDD-28A55622CA1E}" dt="2022-03-08T10:39:14.078" v="768" actId="208"/>
          <ac:spMkLst>
            <pc:docMk/>
            <pc:sldMk cId="2864647610" sldId="400"/>
            <ac:spMk id="52" creationId="{1F4AD890-2021-2840-BF6C-9FD2E1044742}"/>
          </ac:spMkLst>
        </pc:spChg>
        <pc:spChg chg="add mod">
          <ac:chgData name="Leo Speidel" userId="f40f9f0d-8a79-4c7d-a35f-6351bbb8c999" providerId="ADAL" clId="{480FCC7C-545C-5F4E-ADDD-28A55622CA1E}" dt="2022-03-08T10:33:42.568" v="668" actId="1038"/>
          <ac:spMkLst>
            <pc:docMk/>
            <pc:sldMk cId="2864647610" sldId="400"/>
            <ac:spMk id="53" creationId="{77AACE67-875C-714C-BB85-58D851B9DC40}"/>
          </ac:spMkLst>
        </pc:spChg>
        <pc:spChg chg="add mod">
          <ac:chgData name="Leo Speidel" userId="f40f9f0d-8a79-4c7d-a35f-6351bbb8c999" providerId="ADAL" clId="{480FCC7C-545C-5F4E-ADDD-28A55622CA1E}" dt="2022-03-08T10:33:42.568" v="668" actId="1038"/>
          <ac:spMkLst>
            <pc:docMk/>
            <pc:sldMk cId="2864647610" sldId="400"/>
            <ac:spMk id="54" creationId="{134CED0F-94D0-3746-8EA0-3AEC0AB9A629}"/>
          </ac:spMkLst>
        </pc:spChg>
        <pc:spChg chg="add mod">
          <ac:chgData name="Leo Speidel" userId="f40f9f0d-8a79-4c7d-a35f-6351bbb8c999" providerId="ADAL" clId="{480FCC7C-545C-5F4E-ADDD-28A55622CA1E}" dt="2022-03-08T10:35:00.099" v="692" actId="208"/>
          <ac:spMkLst>
            <pc:docMk/>
            <pc:sldMk cId="2864647610" sldId="400"/>
            <ac:spMk id="55" creationId="{C539663E-BFAA-2241-AE64-709F5FAF2FE2}"/>
          </ac:spMkLst>
        </pc:spChg>
        <pc:spChg chg="add mod">
          <ac:chgData name="Leo Speidel" userId="f40f9f0d-8a79-4c7d-a35f-6351bbb8c999" providerId="ADAL" clId="{480FCC7C-545C-5F4E-ADDD-28A55622CA1E}" dt="2022-03-08T10:33:42.568" v="668" actId="1038"/>
          <ac:spMkLst>
            <pc:docMk/>
            <pc:sldMk cId="2864647610" sldId="400"/>
            <ac:spMk id="56" creationId="{EB1B5F32-67E0-1041-A990-247BC436956D}"/>
          </ac:spMkLst>
        </pc:spChg>
        <pc:spChg chg="add mod">
          <ac:chgData name="Leo Speidel" userId="f40f9f0d-8a79-4c7d-a35f-6351bbb8c999" providerId="ADAL" clId="{480FCC7C-545C-5F4E-ADDD-28A55622CA1E}" dt="2022-03-08T10:33:42.568" v="668" actId="1038"/>
          <ac:spMkLst>
            <pc:docMk/>
            <pc:sldMk cId="2864647610" sldId="400"/>
            <ac:spMk id="57" creationId="{D7E13D7F-32C5-144C-AF9D-6A284B2BB447}"/>
          </ac:spMkLst>
        </pc:spChg>
        <pc:spChg chg="add mod">
          <ac:chgData name="Leo Speidel" userId="f40f9f0d-8a79-4c7d-a35f-6351bbb8c999" providerId="ADAL" clId="{480FCC7C-545C-5F4E-ADDD-28A55622CA1E}" dt="2022-03-08T10:33:42.568" v="668" actId="1038"/>
          <ac:spMkLst>
            <pc:docMk/>
            <pc:sldMk cId="2864647610" sldId="400"/>
            <ac:spMk id="58" creationId="{20B23B2E-D502-4049-BA32-BFDB31408EFD}"/>
          </ac:spMkLst>
        </pc:spChg>
        <pc:spChg chg="add mod">
          <ac:chgData name="Leo Speidel" userId="f40f9f0d-8a79-4c7d-a35f-6351bbb8c999" providerId="ADAL" clId="{480FCC7C-545C-5F4E-ADDD-28A55622CA1E}" dt="2022-03-08T10:33:42.568" v="668" actId="1038"/>
          <ac:spMkLst>
            <pc:docMk/>
            <pc:sldMk cId="2864647610" sldId="400"/>
            <ac:spMk id="59" creationId="{6F09AE66-63E8-6D4B-B7CE-DA8028E87124}"/>
          </ac:spMkLst>
        </pc:spChg>
        <pc:spChg chg="add mod">
          <ac:chgData name="Leo Speidel" userId="f40f9f0d-8a79-4c7d-a35f-6351bbb8c999" providerId="ADAL" clId="{480FCC7C-545C-5F4E-ADDD-28A55622CA1E}" dt="2022-03-08T10:33:42.568" v="668" actId="1038"/>
          <ac:spMkLst>
            <pc:docMk/>
            <pc:sldMk cId="2864647610" sldId="400"/>
            <ac:spMk id="60" creationId="{CFEEC36A-70AA-634F-823C-EAB7E4B61A57}"/>
          </ac:spMkLst>
        </pc:spChg>
        <pc:spChg chg="add mod">
          <ac:chgData name="Leo Speidel" userId="f40f9f0d-8a79-4c7d-a35f-6351bbb8c999" providerId="ADAL" clId="{480FCC7C-545C-5F4E-ADDD-28A55622CA1E}" dt="2022-03-08T10:33:42.568" v="668" actId="1038"/>
          <ac:spMkLst>
            <pc:docMk/>
            <pc:sldMk cId="2864647610" sldId="400"/>
            <ac:spMk id="61" creationId="{AE491344-704B-1748-A3EF-0D81A0BB4067}"/>
          </ac:spMkLst>
        </pc:spChg>
        <pc:spChg chg="add mod">
          <ac:chgData name="Leo Speidel" userId="f40f9f0d-8a79-4c7d-a35f-6351bbb8c999" providerId="ADAL" clId="{480FCC7C-545C-5F4E-ADDD-28A55622CA1E}" dt="2022-03-08T10:34:37.662" v="682" actId="208"/>
          <ac:spMkLst>
            <pc:docMk/>
            <pc:sldMk cId="2864647610" sldId="400"/>
            <ac:spMk id="62" creationId="{1900A543-8C8D-BB42-82EA-99B6171CCB57}"/>
          </ac:spMkLst>
        </pc:spChg>
        <pc:spChg chg="add mod">
          <ac:chgData name="Leo Speidel" userId="f40f9f0d-8a79-4c7d-a35f-6351bbb8c999" providerId="ADAL" clId="{480FCC7C-545C-5F4E-ADDD-28A55622CA1E}" dt="2022-03-08T10:34:40.207" v="684" actId="208"/>
          <ac:spMkLst>
            <pc:docMk/>
            <pc:sldMk cId="2864647610" sldId="400"/>
            <ac:spMk id="63" creationId="{0DBE4009-9110-9A41-AE34-07700A1D8773}"/>
          </ac:spMkLst>
        </pc:spChg>
        <pc:spChg chg="add mod">
          <ac:chgData name="Leo Speidel" userId="f40f9f0d-8a79-4c7d-a35f-6351bbb8c999" providerId="ADAL" clId="{480FCC7C-545C-5F4E-ADDD-28A55622CA1E}" dt="2022-03-08T10:34:44.949" v="686" actId="208"/>
          <ac:spMkLst>
            <pc:docMk/>
            <pc:sldMk cId="2864647610" sldId="400"/>
            <ac:spMk id="64" creationId="{5CB73FBD-ECCA-484F-8186-AF1470D56A08}"/>
          </ac:spMkLst>
        </pc:spChg>
        <pc:spChg chg="add mod">
          <ac:chgData name="Leo Speidel" userId="f40f9f0d-8a79-4c7d-a35f-6351bbb8c999" providerId="ADAL" clId="{480FCC7C-545C-5F4E-ADDD-28A55622CA1E}" dt="2022-03-08T10:33:50.358" v="670" actId="1076"/>
          <ac:spMkLst>
            <pc:docMk/>
            <pc:sldMk cId="2864647610" sldId="400"/>
            <ac:spMk id="65" creationId="{A56E87E3-1D08-C646-B118-DE302790F169}"/>
          </ac:spMkLst>
        </pc:spChg>
        <pc:spChg chg="add mod">
          <ac:chgData name="Leo Speidel" userId="f40f9f0d-8a79-4c7d-a35f-6351bbb8c999" providerId="ADAL" clId="{480FCC7C-545C-5F4E-ADDD-28A55622CA1E}" dt="2022-03-08T10:33:50.358" v="670" actId="1076"/>
          <ac:spMkLst>
            <pc:docMk/>
            <pc:sldMk cId="2864647610" sldId="400"/>
            <ac:spMk id="66" creationId="{560377C9-09F7-7C48-8F18-04BEFBE5C63D}"/>
          </ac:spMkLst>
        </pc:spChg>
        <pc:spChg chg="add mod">
          <ac:chgData name="Leo Speidel" userId="f40f9f0d-8a79-4c7d-a35f-6351bbb8c999" providerId="ADAL" clId="{480FCC7C-545C-5F4E-ADDD-28A55622CA1E}" dt="2022-03-08T10:34:49.063" v="688" actId="208"/>
          <ac:spMkLst>
            <pc:docMk/>
            <pc:sldMk cId="2864647610" sldId="400"/>
            <ac:spMk id="67" creationId="{4BE332C7-3DDD-1A4C-8AC5-C7962E8B9D8A}"/>
          </ac:spMkLst>
        </pc:spChg>
        <pc:spChg chg="add mod">
          <ac:chgData name="Leo Speidel" userId="f40f9f0d-8a79-4c7d-a35f-6351bbb8c999" providerId="ADAL" clId="{480FCC7C-545C-5F4E-ADDD-28A55622CA1E}" dt="2022-03-08T10:34:52.211" v="690" actId="208"/>
          <ac:spMkLst>
            <pc:docMk/>
            <pc:sldMk cId="2864647610" sldId="400"/>
            <ac:spMk id="68" creationId="{9A0E2680-0E89-514D-A700-48898D107474}"/>
          </ac:spMkLst>
        </pc:spChg>
        <pc:spChg chg="add mod">
          <ac:chgData name="Leo Speidel" userId="f40f9f0d-8a79-4c7d-a35f-6351bbb8c999" providerId="ADAL" clId="{480FCC7C-545C-5F4E-ADDD-28A55622CA1E}" dt="2022-03-08T10:33:50.358" v="670" actId="1076"/>
          <ac:spMkLst>
            <pc:docMk/>
            <pc:sldMk cId="2864647610" sldId="400"/>
            <ac:spMk id="69" creationId="{8FC3E6D3-017C-EE45-A4F9-447B15E5160B}"/>
          </ac:spMkLst>
        </pc:spChg>
        <pc:spChg chg="add mod">
          <ac:chgData name="Leo Speidel" userId="f40f9f0d-8a79-4c7d-a35f-6351bbb8c999" providerId="ADAL" clId="{480FCC7C-545C-5F4E-ADDD-28A55622CA1E}" dt="2022-03-08T10:33:50.358" v="670" actId="1076"/>
          <ac:spMkLst>
            <pc:docMk/>
            <pc:sldMk cId="2864647610" sldId="400"/>
            <ac:spMk id="70" creationId="{F16BDF95-1823-CB48-AF74-56920E5FE7FA}"/>
          </ac:spMkLst>
        </pc:spChg>
        <pc:spChg chg="add mod">
          <ac:chgData name="Leo Speidel" userId="f40f9f0d-8a79-4c7d-a35f-6351bbb8c999" providerId="ADAL" clId="{480FCC7C-545C-5F4E-ADDD-28A55622CA1E}" dt="2022-03-08T10:38:28.845" v="756" actId="208"/>
          <ac:spMkLst>
            <pc:docMk/>
            <pc:sldMk cId="2864647610" sldId="400"/>
            <ac:spMk id="71" creationId="{41A7AEA4-50AB-0F42-90B1-DD5685DC1715}"/>
          </ac:spMkLst>
        </pc:spChg>
        <pc:spChg chg="add mod">
          <ac:chgData name="Leo Speidel" userId="f40f9f0d-8a79-4c7d-a35f-6351bbb8c999" providerId="ADAL" clId="{480FCC7C-545C-5F4E-ADDD-28A55622CA1E}" dt="2022-03-08T10:33:56.720" v="672" actId="1076"/>
          <ac:spMkLst>
            <pc:docMk/>
            <pc:sldMk cId="2864647610" sldId="400"/>
            <ac:spMk id="72" creationId="{7502F52F-C60B-944C-838E-BE9710E095B4}"/>
          </ac:spMkLst>
        </pc:spChg>
        <pc:spChg chg="add mod">
          <ac:chgData name="Leo Speidel" userId="f40f9f0d-8a79-4c7d-a35f-6351bbb8c999" providerId="ADAL" clId="{480FCC7C-545C-5F4E-ADDD-28A55622CA1E}" dt="2022-03-08T10:34:18.101" v="674" actId="207"/>
          <ac:spMkLst>
            <pc:docMk/>
            <pc:sldMk cId="2864647610" sldId="400"/>
            <ac:spMk id="73" creationId="{424C1A68-B5E7-7F48-BCD7-F6BFDFA5059D}"/>
          </ac:spMkLst>
        </pc:spChg>
        <pc:spChg chg="add mod">
          <ac:chgData name="Leo Speidel" userId="f40f9f0d-8a79-4c7d-a35f-6351bbb8c999" providerId="ADAL" clId="{480FCC7C-545C-5F4E-ADDD-28A55622CA1E}" dt="2022-03-08T10:34:21.914" v="676" actId="208"/>
          <ac:spMkLst>
            <pc:docMk/>
            <pc:sldMk cId="2864647610" sldId="400"/>
            <ac:spMk id="74" creationId="{82B5D462-7BC6-5041-94E8-57FB7F42D23F}"/>
          </ac:spMkLst>
        </pc:spChg>
        <pc:spChg chg="add mod">
          <ac:chgData name="Leo Speidel" userId="f40f9f0d-8a79-4c7d-a35f-6351bbb8c999" providerId="ADAL" clId="{480FCC7C-545C-5F4E-ADDD-28A55622CA1E}" dt="2022-03-08T10:33:56.720" v="672" actId="1076"/>
          <ac:spMkLst>
            <pc:docMk/>
            <pc:sldMk cId="2864647610" sldId="400"/>
            <ac:spMk id="75" creationId="{DEE57BA2-5D02-2C4B-B488-4E38747CFB16}"/>
          </ac:spMkLst>
        </pc:spChg>
        <pc:spChg chg="add mod">
          <ac:chgData name="Leo Speidel" userId="f40f9f0d-8a79-4c7d-a35f-6351bbb8c999" providerId="ADAL" clId="{480FCC7C-545C-5F4E-ADDD-28A55622CA1E}" dt="2022-03-08T10:34:24.998" v="678" actId="208"/>
          <ac:spMkLst>
            <pc:docMk/>
            <pc:sldMk cId="2864647610" sldId="400"/>
            <ac:spMk id="76" creationId="{95446F41-7548-EF4B-8550-1815E484186D}"/>
          </ac:spMkLst>
        </pc:spChg>
        <pc:spChg chg="add mod">
          <ac:chgData name="Leo Speidel" userId="f40f9f0d-8a79-4c7d-a35f-6351bbb8c999" providerId="ADAL" clId="{480FCC7C-545C-5F4E-ADDD-28A55622CA1E}" dt="2022-03-08T10:33:56.720" v="672" actId="1076"/>
          <ac:spMkLst>
            <pc:docMk/>
            <pc:sldMk cId="2864647610" sldId="400"/>
            <ac:spMk id="77" creationId="{64B3A47D-5EBC-9047-89C4-302264D361BE}"/>
          </ac:spMkLst>
        </pc:spChg>
        <pc:spChg chg="add mod">
          <ac:chgData name="Leo Speidel" userId="f40f9f0d-8a79-4c7d-a35f-6351bbb8c999" providerId="ADAL" clId="{480FCC7C-545C-5F4E-ADDD-28A55622CA1E}" dt="2022-03-08T10:33:56.720" v="672" actId="1076"/>
          <ac:spMkLst>
            <pc:docMk/>
            <pc:sldMk cId="2864647610" sldId="400"/>
            <ac:spMk id="78" creationId="{EB1F8090-08BD-9742-8D95-8D16E03FE071}"/>
          </ac:spMkLst>
        </pc:spChg>
        <pc:spChg chg="add mod">
          <ac:chgData name="Leo Speidel" userId="f40f9f0d-8a79-4c7d-a35f-6351bbb8c999" providerId="ADAL" clId="{480FCC7C-545C-5F4E-ADDD-28A55622CA1E}" dt="2022-03-08T10:33:56.720" v="672" actId="1076"/>
          <ac:spMkLst>
            <pc:docMk/>
            <pc:sldMk cId="2864647610" sldId="400"/>
            <ac:spMk id="79" creationId="{9D9BF990-FA5B-1B4E-B2FF-A05B719B2442}"/>
          </ac:spMkLst>
        </pc:spChg>
        <pc:spChg chg="add mod">
          <ac:chgData name="Leo Speidel" userId="f40f9f0d-8a79-4c7d-a35f-6351bbb8c999" providerId="ADAL" clId="{480FCC7C-545C-5F4E-ADDD-28A55622CA1E}" dt="2022-03-08T10:34:29.185" v="680" actId="208"/>
          <ac:spMkLst>
            <pc:docMk/>
            <pc:sldMk cId="2864647610" sldId="400"/>
            <ac:spMk id="80" creationId="{5A95625E-8F2C-014F-B93C-CC02FFFFD8B2}"/>
          </ac:spMkLst>
        </pc:spChg>
        <pc:spChg chg="add mod">
          <ac:chgData name="Leo Speidel" userId="f40f9f0d-8a79-4c7d-a35f-6351bbb8c999" providerId="ADAL" clId="{480FCC7C-545C-5F4E-ADDD-28A55622CA1E}" dt="2022-03-08T10:33:56.720" v="672" actId="1076"/>
          <ac:spMkLst>
            <pc:docMk/>
            <pc:sldMk cId="2864647610" sldId="400"/>
            <ac:spMk id="81" creationId="{2D125567-FB91-CA44-B534-BDA32D255116}"/>
          </ac:spMkLst>
        </pc:spChg>
        <pc:spChg chg="add mod">
          <ac:chgData name="Leo Speidel" userId="f40f9f0d-8a79-4c7d-a35f-6351bbb8c999" providerId="ADAL" clId="{480FCC7C-545C-5F4E-ADDD-28A55622CA1E}" dt="2022-03-08T10:36:31.974" v="719" actId="14100"/>
          <ac:spMkLst>
            <pc:docMk/>
            <pc:sldMk cId="2864647610" sldId="400"/>
            <ac:spMk id="82" creationId="{BE27DE12-AC0B-6B4F-A42F-14F79BD33B5B}"/>
          </ac:spMkLst>
        </pc:spChg>
        <pc:spChg chg="add mod">
          <ac:chgData name="Leo Speidel" userId="f40f9f0d-8a79-4c7d-a35f-6351bbb8c999" providerId="ADAL" clId="{480FCC7C-545C-5F4E-ADDD-28A55622CA1E}" dt="2022-03-08T10:36:53.939" v="722" actId="208"/>
          <ac:spMkLst>
            <pc:docMk/>
            <pc:sldMk cId="2864647610" sldId="400"/>
            <ac:spMk id="83" creationId="{6071AF9B-5D70-7C42-A10B-D3238A81204C}"/>
          </ac:spMkLst>
        </pc:spChg>
        <pc:spChg chg="add mod">
          <ac:chgData name="Leo Speidel" userId="f40f9f0d-8a79-4c7d-a35f-6351bbb8c999" providerId="ADAL" clId="{480FCC7C-545C-5F4E-ADDD-28A55622CA1E}" dt="2022-03-08T10:37:03.960" v="724" actId="1076"/>
          <ac:spMkLst>
            <pc:docMk/>
            <pc:sldMk cId="2864647610" sldId="400"/>
            <ac:spMk id="84" creationId="{220A7CA7-5C2D-3440-827D-2386B3930698}"/>
          </ac:spMkLst>
        </pc:spChg>
        <pc:spChg chg="add mod">
          <ac:chgData name="Leo Speidel" userId="f40f9f0d-8a79-4c7d-a35f-6351bbb8c999" providerId="ADAL" clId="{480FCC7C-545C-5F4E-ADDD-28A55622CA1E}" dt="2022-03-08T10:37:03.960" v="724" actId="1076"/>
          <ac:spMkLst>
            <pc:docMk/>
            <pc:sldMk cId="2864647610" sldId="400"/>
            <ac:spMk id="85" creationId="{B8427614-E91A-E243-8592-819C19BEB763}"/>
          </ac:spMkLst>
        </pc:spChg>
        <pc:spChg chg="add mod">
          <ac:chgData name="Leo Speidel" userId="f40f9f0d-8a79-4c7d-a35f-6351bbb8c999" providerId="ADAL" clId="{480FCC7C-545C-5F4E-ADDD-28A55622CA1E}" dt="2022-03-08T10:37:12.352" v="728" actId="1037"/>
          <ac:spMkLst>
            <pc:docMk/>
            <pc:sldMk cId="2864647610" sldId="400"/>
            <ac:spMk id="86" creationId="{9BEBCC40-FDF7-3B4F-8978-DE910404961D}"/>
          </ac:spMkLst>
        </pc:spChg>
        <pc:spChg chg="add mod">
          <ac:chgData name="Leo Speidel" userId="f40f9f0d-8a79-4c7d-a35f-6351bbb8c999" providerId="ADAL" clId="{480FCC7C-545C-5F4E-ADDD-28A55622CA1E}" dt="2022-03-08T10:37:12.352" v="728" actId="1037"/>
          <ac:spMkLst>
            <pc:docMk/>
            <pc:sldMk cId="2864647610" sldId="400"/>
            <ac:spMk id="87" creationId="{31102950-EB94-EE40-83F0-2DBF515E2B63}"/>
          </ac:spMkLst>
        </pc:spChg>
        <pc:spChg chg="add mod">
          <ac:chgData name="Leo Speidel" userId="f40f9f0d-8a79-4c7d-a35f-6351bbb8c999" providerId="ADAL" clId="{480FCC7C-545C-5F4E-ADDD-28A55622CA1E}" dt="2022-03-08T10:37:38.831" v="738" actId="1076"/>
          <ac:spMkLst>
            <pc:docMk/>
            <pc:sldMk cId="2864647610" sldId="400"/>
            <ac:spMk id="88" creationId="{61217E30-A079-1E4B-97DB-1AE87F2541F5}"/>
          </ac:spMkLst>
        </pc:spChg>
        <pc:spChg chg="add mod">
          <ac:chgData name="Leo Speidel" userId="f40f9f0d-8a79-4c7d-a35f-6351bbb8c999" providerId="ADAL" clId="{480FCC7C-545C-5F4E-ADDD-28A55622CA1E}" dt="2022-03-08T10:37:51.239" v="744" actId="1076"/>
          <ac:spMkLst>
            <pc:docMk/>
            <pc:sldMk cId="2864647610" sldId="400"/>
            <ac:spMk id="89" creationId="{451363D2-CB27-9D4A-B88F-F00119DB3A1B}"/>
          </ac:spMkLst>
        </pc:spChg>
        <pc:spChg chg="add mod">
          <ac:chgData name="Leo Speidel" userId="f40f9f0d-8a79-4c7d-a35f-6351bbb8c999" providerId="ADAL" clId="{480FCC7C-545C-5F4E-ADDD-28A55622CA1E}" dt="2022-03-08T10:38:07.105" v="749" actId="1076"/>
          <ac:spMkLst>
            <pc:docMk/>
            <pc:sldMk cId="2864647610" sldId="400"/>
            <ac:spMk id="90" creationId="{A9F8B4ED-5822-E242-9CB0-86C74D779E03}"/>
          </ac:spMkLst>
        </pc:spChg>
        <pc:spChg chg="add mod">
          <ac:chgData name="Leo Speidel" userId="f40f9f0d-8a79-4c7d-a35f-6351bbb8c999" providerId="ADAL" clId="{480FCC7C-545C-5F4E-ADDD-28A55622CA1E}" dt="2022-03-08T10:38:32.259" v="758" actId="20577"/>
          <ac:spMkLst>
            <pc:docMk/>
            <pc:sldMk cId="2864647610" sldId="400"/>
            <ac:spMk id="91" creationId="{0DE6788E-F246-644A-9184-B129A5DC0273}"/>
          </ac:spMkLst>
        </pc:spChg>
        <pc:spChg chg="add mod">
          <ac:chgData name="Leo Speidel" userId="f40f9f0d-8a79-4c7d-a35f-6351bbb8c999" providerId="ADAL" clId="{480FCC7C-545C-5F4E-ADDD-28A55622CA1E}" dt="2022-03-08T10:38:40.414" v="762" actId="20577"/>
          <ac:spMkLst>
            <pc:docMk/>
            <pc:sldMk cId="2864647610" sldId="400"/>
            <ac:spMk id="92" creationId="{F66D8623-C93B-8F47-825B-0477EBA9F716}"/>
          </ac:spMkLst>
        </pc:spChg>
        <pc:spChg chg="add mod">
          <ac:chgData name="Leo Speidel" userId="f40f9f0d-8a79-4c7d-a35f-6351bbb8c999" providerId="ADAL" clId="{480FCC7C-545C-5F4E-ADDD-28A55622CA1E}" dt="2022-03-08T10:39:16.531" v="770" actId="20577"/>
          <ac:spMkLst>
            <pc:docMk/>
            <pc:sldMk cId="2864647610" sldId="400"/>
            <ac:spMk id="93" creationId="{FB88F78A-FC1E-E14E-8638-84A673AF898F}"/>
          </ac:spMkLst>
        </pc:spChg>
        <pc:spChg chg="add mod">
          <ac:chgData name="Leo Speidel" userId="f40f9f0d-8a79-4c7d-a35f-6351bbb8c999" providerId="ADAL" clId="{480FCC7C-545C-5F4E-ADDD-28A55622CA1E}" dt="2022-03-08T10:40:24.604" v="776" actId="1076"/>
          <ac:spMkLst>
            <pc:docMk/>
            <pc:sldMk cId="2864647610" sldId="400"/>
            <ac:spMk id="94" creationId="{AEF56138-EB0A-8043-9F76-DA9BAF520274}"/>
          </ac:spMkLst>
        </pc:spChg>
        <pc:spChg chg="add mod">
          <ac:chgData name="Leo Speidel" userId="f40f9f0d-8a79-4c7d-a35f-6351bbb8c999" providerId="ADAL" clId="{480FCC7C-545C-5F4E-ADDD-28A55622CA1E}" dt="2022-03-08T10:40:31.051" v="780" actId="20577"/>
          <ac:spMkLst>
            <pc:docMk/>
            <pc:sldMk cId="2864647610" sldId="400"/>
            <ac:spMk id="95" creationId="{70E7E9C2-EF1A-1640-98C8-4F917237002F}"/>
          </ac:spMkLst>
        </pc:spChg>
        <pc:spChg chg="add mod">
          <ac:chgData name="Leo Speidel" userId="f40f9f0d-8a79-4c7d-a35f-6351bbb8c999" providerId="ADAL" clId="{480FCC7C-545C-5F4E-ADDD-28A55622CA1E}" dt="2022-03-08T10:40:40.144" v="784" actId="20577"/>
          <ac:spMkLst>
            <pc:docMk/>
            <pc:sldMk cId="2864647610" sldId="400"/>
            <ac:spMk id="96" creationId="{5D2E66A6-2F89-FB41-8428-65309BFEE5EE}"/>
          </ac:spMkLst>
        </pc:spChg>
        <pc:spChg chg="add del mod">
          <ac:chgData name="Leo Speidel" userId="f40f9f0d-8a79-4c7d-a35f-6351bbb8c999" providerId="ADAL" clId="{480FCC7C-545C-5F4E-ADDD-28A55622CA1E}" dt="2022-03-08T10:44:53.583" v="788" actId="478"/>
          <ac:spMkLst>
            <pc:docMk/>
            <pc:sldMk cId="2864647610" sldId="400"/>
            <ac:spMk id="97" creationId="{966F10A2-6952-1F4D-9BF9-9265C2D689C1}"/>
          </ac:spMkLst>
        </pc:spChg>
      </pc:sldChg>
      <pc:sldChg chg="new del">
        <pc:chgData name="Leo Speidel" userId="f40f9f0d-8a79-4c7d-a35f-6351bbb8c999" providerId="ADAL" clId="{480FCC7C-545C-5F4E-ADDD-28A55622CA1E}" dt="2022-03-24T10:50:48.521" v="1567" actId="2696"/>
        <pc:sldMkLst>
          <pc:docMk/>
          <pc:sldMk cId="44308877" sldId="401"/>
        </pc:sldMkLst>
      </pc:sldChg>
      <pc:sldChg chg="new del">
        <pc:chgData name="Leo Speidel" userId="f40f9f0d-8a79-4c7d-a35f-6351bbb8c999" providerId="ADAL" clId="{480FCC7C-545C-5F4E-ADDD-28A55622CA1E}" dt="2022-03-24T10:35:40.051" v="963" actId="2696"/>
        <pc:sldMkLst>
          <pc:docMk/>
          <pc:sldMk cId="1099430521" sldId="402"/>
        </pc:sldMkLst>
      </pc:sldChg>
      <pc:sldChg chg="addSp delSp modSp add mod ord">
        <pc:chgData name="Leo Speidel" userId="f40f9f0d-8a79-4c7d-a35f-6351bbb8c999" providerId="ADAL" clId="{480FCC7C-545C-5F4E-ADDD-28A55622CA1E}" dt="2022-03-24T20:30:36.158" v="3332" actId="1035"/>
        <pc:sldMkLst>
          <pc:docMk/>
          <pc:sldMk cId="2247442383" sldId="403"/>
        </pc:sldMkLst>
        <pc:spChg chg="add del mod">
          <ac:chgData name="Leo Speidel" userId="f40f9f0d-8a79-4c7d-a35f-6351bbb8c999" providerId="ADAL" clId="{480FCC7C-545C-5F4E-ADDD-28A55622CA1E}" dt="2022-03-24T10:46:23.183" v="1139" actId="478"/>
          <ac:spMkLst>
            <pc:docMk/>
            <pc:sldMk cId="2247442383" sldId="403"/>
            <ac:spMk id="2" creationId="{1AF90EA5-9F9F-EF4B-BCD6-9F1780DB568F}"/>
          </ac:spMkLst>
        </pc:spChg>
        <pc:spChg chg="add del mod">
          <ac:chgData name="Leo Speidel" userId="f40f9f0d-8a79-4c7d-a35f-6351bbb8c999" providerId="ADAL" clId="{480FCC7C-545C-5F4E-ADDD-28A55622CA1E}" dt="2022-03-24T10:46:23.183" v="1139" actId="478"/>
          <ac:spMkLst>
            <pc:docMk/>
            <pc:sldMk cId="2247442383" sldId="403"/>
            <ac:spMk id="7" creationId="{33E32F56-C705-2E47-946A-0FE9B8FDBEA9}"/>
          </ac:spMkLst>
        </pc:spChg>
        <pc:spChg chg="add del mod">
          <ac:chgData name="Leo Speidel" userId="f40f9f0d-8a79-4c7d-a35f-6351bbb8c999" providerId="ADAL" clId="{480FCC7C-545C-5F4E-ADDD-28A55622CA1E}" dt="2022-03-24T10:46:23.183" v="1139" actId="478"/>
          <ac:spMkLst>
            <pc:docMk/>
            <pc:sldMk cId="2247442383" sldId="403"/>
            <ac:spMk id="8" creationId="{F65E5AFA-F832-734E-943A-3E5883ACF74F}"/>
          </ac:spMkLst>
        </pc:spChg>
        <pc:spChg chg="del">
          <ac:chgData name="Leo Speidel" userId="f40f9f0d-8a79-4c7d-a35f-6351bbb8c999" providerId="ADAL" clId="{480FCC7C-545C-5F4E-ADDD-28A55622CA1E}" dt="2022-03-24T10:41:50.848" v="1052" actId="478"/>
          <ac:spMkLst>
            <pc:docMk/>
            <pc:sldMk cId="2247442383" sldId="403"/>
            <ac:spMk id="9" creationId="{31CD4EAE-2A3A-CD40-AE10-A01BB3575215}"/>
          </ac:spMkLst>
        </pc:spChg>
        <pc:spChg chg="add mod">
          <ac:chgData name="Leo Speidel" userId="f40f9f0d-8a79-4c7d-a35f-6351bbb8c999" providerId="ADAL" clId="{480FCC7C-545C-5F4E-ADDD-28A55622CA1E}" dt="2022-03-24T10:48:10.810" v="1342" actId="404"/>
          <ac:spMkLst>
            <pc:docMk/>
            <pc:sldMk cId="2247442383" sldId="403"/>
            <ac:spMk id="10" creationId="{DA7F3C2E-48A4-7E40-9F55-F23D189A5785}"/>
          </ac:spMkLst>
        </pc:spChg>
        <pc:spChg chg="mod">
          <ac:chgData name="Leo Speidel" userId="f40f9f0d-8a79-4c7d-a35f-6351bbb8c999" providerId="ADAL" clId="{480FCC7C-545C-5F4E-ADDD-28A55622CA1E}" dt="2022-03-24T15:57:51.645" v="3109" actId="20577"/>
          <ac:spMkLst>
            <pc:docMk/>
            <pc:sldMk cId="2247442383" sldId="403"/>
            <ac:spMk id="11" creationId="{C3EF25E9-7282-5542-BA5C-B922B667A8DE}"/>
          </ac:spMkLst>
        </pc:spChg>
        <pc:spChg chg="add mod">
          <ac:chgData name="Leo Speidel" userId="f40f9f0d-8a79-4c7d-a35f-6351bbb8c999" providerId="ADAL" clId="{480FCC7C-545C-5F4E-ADDD-28A55622CA1E}" dt="2022-03-24T10:47:47.769" v="1313" actId="1037"/>
          <ac:spMkLst>
            <pc:docMk/>
            <pc:sldMk cId="2247442383" sldId="403"/>
            <ac:spMk id="13" creationId="{DAFBD7DB-B09E-7448-9FAC-5CAAD52AE4A7}"/>
          </ac:spMkLst>
        </pc:spChg>
        <pc:spChg chg="add mod">
          <ac:chgData name="Leo Speidel" userId="f40f9f0d-8a79-4c7d-a35f-6351bbb8c999" providerId="ADAL" clId="{480FCC7C-545C-5F4E-ADDD-28A55622CA1E}" dt="2022-03-24T20:30:36.158" v="3332" actId="1035"/>
          <ac:spMkLst>
            <pc:docMk/>
            <pc:sldMk cId="2247442383" sldId="403"/>
            <ac:spMk id="14" creationId="{903F5C94-F46B-7C42-ABC2-1AF76F281B17}"/>
          </ac:spMkLst>
        </pc:spChg>
        <pc:picChg chg="add del">
          <ac:chgData name="Leo Speidel" userId="f40f9f0d-8a79-4c7d-a35f-6351bbb8c999" providerId="ADAL" clId="{480FCC7C-545C-5F4E-ADDD-28A55622CA1E}" dt="2022-03-24T10:36:21.263" v="971" actId="478"/>
          <ac:picMkLst>
            <pc:docMk/>
            <pc:sldMk cId="2247442383" sldId="403"/>
            <ac:picMk id="3" creationId="{5DBCFA49-CFE2-DC40-99D9-9F25F4FE3E1C}"/>
          </ac:picMkLst>
        </pc:picChg>
        <pc:picChg chg="del">
          <ac:chgData name="Leo Speidel" userId="f40f9f0d-8a79-4c7d-a35f-6351bbb8c999" providerId="ADAL" clId="{480FCC7C-545C-5F4E-ADDD-28A55622CA1E}" dt="2022-03-24T10:42:17.661" v="1059" actId="478"/>
          <ac:picMkLst>
            <pc:docMk/>
            <pc:sldMk cId="2247442383" sldId="403"/>
            <ac:picMk id="4" creationId="{00000000-0000-0000-0000-000000000000}"/>
          </ac:picMkLst>
        </pc:picChg>
        <pc:picChg chg="del">
          <ac:chgData name="Leo Speidel" userId="f40f9f0d-8a79-4c7d-a35f-6351bbb8c999" providerId="ADAL" clId="{480FCC7C-545C-5F4E-ADDD-28A55622CA1E}" dt="2022-03-24T10:35:43.401" v="964" actId="478"/>
          <ac:picMkLst>
            <pc:docMk/>
            <pc:sldMk cId="2247442383" sldId="403"/>
            <ac:picMk id="5" creationId="{FFE51159-F8CC-F14C-BD06-0C329F68E5C6}"/>
          </ac:picMkLst>
        </pc:picChg>
        <pc:picChg chg="del">
          <ac:chgData name="Leo Speidel" userId="f40f9f0d-8a79-4c7d-a35f-6351bbb8c999" providerId="ADAL" clId="{480FCC7C-545C-5F4E-ADDD-28A55622CA1E}" dt="2022-03-24T10:41:48.134" v="1051" actId="478"/>
          <ac:picMkLst>
            <pc:docMk/>
            <pc:sldMk cId="2247442383" sldId="403"/>
            <ac:picMk id="6" creationId="{745F33AF-3F15-4340-9E4A-AAA19A4961FE}"/>
          </ac:picMkLst>
        </pc:picChg>
        <pc:picChg chg="add del mod">
          <ac:chgData name="Leo Speidel" userId="f40f9f0d-8a79-4c7d-a35f-6351bbb8c999" providerId="ADAL" clId="{480FCC7C-545C-5F4E-ADDD-28A55622CA1E}" dt="2022-03-24T10:46:05.806" v="1134" actId="478"/>
          <ac:picMkLst>
            <pc:docMk/>
            <pc:sldMk cId="2247442383" sldId="403"/>
            <ac:picMk id="12" creationId="{C038DE13-EA7F-F743-BD6B-811FC75F1C0C}"/>
          </ac:picMkLst>
        </pc:picChg>
        <pc:picChg chg="add del">
          <ac:chgData name="Leo Speidel" userId="f40f9f0d-8a79-4c7d-a35f-6351bbb8c999" providerId="ADAL" clId="{480FCC7C-545C-5F4E-ADDD-28A55622CA1E}" dt="2022-03-24T10:37:36.842" v="977" actId="478"/>
          <ac:picMkLst>
            <pc:docMk/>
            <pc:sldMk cId="2247442383" sldId="403"/>
            <ac:picMk id="1026" creationId="{753BE515-F0E3-B74E-95B5-F621581E18CF}"/>
          </ac:picMkLst>
        </pc:picChg>
        <pc:picChg chg="add mod">
          <ac:chgData name="Leo Speidel" userId="f40f9f0d-8a79-4c7d-a35f-6351bbb8c999" providerId="ADAL" clId="{480FCC7C-545C-5F4E-ADDD-28A55622CA1E}" dt="2022-03-24T10:47:47.769" v="1313" actId="1037"/>
          <ac:picMkLst>
            <pc:docMk/>
            <pc:sldMk cId="2247442383" sldId="403"/>
            <ac:picMk id="1028" creationId="{C0D7E431-0ED4-5341-BE5B-8F7FB3A1276A}"/>
          </ac:picMkLst>
        </pc:picChg>
      </pc:sldChg>
      <pc:sldChg chg="new del">
        <pc:chgData name="Leo Speidel" userId="f40f9f0d-8a79-4c7d-a35f-6351bbb8c999" providerId="ADAL" clId="{480FCC7C-545C-5F4E-ADDD-28A55622CA1E}" dt="2022-03-24T10:51:40.737" v="1570" actId="2696"/>
        <pc:sldMkLst>
          <pc:docMk/>
          <pc:sldMk cId="3513471576" sldId="404"/>
        </pc:sldMkLst>
      </pc:sldChg>
      <pc:sldChg chg="addSp modSp add mod ord">
        <pc:chgData name="Leo Speidel" userId="f40f9f0d-8a79-4c7d-a35f-6351bbb8c999" providerId="ADAL" clId="{480FCC7C-545C-5F4E-ADDD-28A55622CA1E}" dt="2022-03-25T07:36:35.490" v="3483" actId="1035"/>
        <pc:sldMkLst>
          <pc:docMk/>
          <pc:sldMk cId="2675690698" sldId="405"/>
        </pc:sldMkLst>
        <pc:spChg chg="add mod">
          <ac:chgData name="Leo Speidel" userId="f40f9f0d-8a79-4c7d-a35f-6351bbb8c999" providerId="ADAL" clId="{480FCC7C-545C-5F4E-ADDD-28A55622CA1E}" dt="2022-03-24T16:24:34.029" v="3162" actId="1076"/>
          <ac:spMkLst>
            <pc:docMk/>
            <pc:sldMk cId="2675690698" sldId="405"/>
            <ac:spMk id="2" creationId="{BEEC1342-C8AA-4142-B2F5-BA6A4D9FFD24}"/>
          </ac:spMkLst>
        </pc:spChg>
        <pc:spChg chg="mod">
          <ac:chgData name="Leo Speidel" userId="f40f9f0d-8a79-4c7d-a35f-6351bbb8c999" providerId="ADAL" clId="{480FCC7C-545C-5F4E-ADDD-28A55622CA1E}" dt="2022-03-24T16:24:15.257" v="3132" actId="1036"/>
          <ac:spMkLst>
            <pc:docMk/>
            <pc:sldMk cId="2675690698" sldId="405"/>
            <ac:spMk id="9" creationId="{31CD4EAE-2A3A-CD40-AE10-A01BB3575215}"/>
          </ac:spMkLst>
        </pc:spChg>
        <pc:spChg chg="add mod">
          <ac:chgData name="Leo Speidel" userId="f40f9f0d-8a79-4c7d-a35f-6351bbb8c999" providerId="ADAL" clId="{480FCC7C-545C-5F4E-ADDD-28A55622CA1E}" dt="2022-03-24T16:24:48.843" v="3181" actId="1076"/>
          <ac:spMkLst>
            <pc:docMk/>
            <pc:sldMk cId="2675690698" sldId="405"/>
            <ac:spMk id="10" creationId="{1C128092-EBAD-EA47-981A-8F97FFA389DC}"/>
          </ac:spMkLst>
        </pc:spChg>
        <pc:spChg chg="mod">
          <ac:chgData name="Leo Speidel" userId="f40f9f0d-8a79-4c7d-a35f-6351bbb8c999" providerId="ADAL" clId="{480FCC7C-545C-5F4E-ADDD-28A55622CA1E}" dt="2022-03-25T07:36:35.490" v="3483" actId="1035"/>
          <ac:spMkLst>
            <pc:docMk/>
            <pc:sldMk cId="2675690698" sldId="405"/>
            <ac:spMk id="11" creationId="{C3EF25E9-7282-5542-BA5C-B922B667A8DE}"/>
          </ac:spMkLst>
        </pc:spChg>
        <pc:picChg chg="mod">
          <ac:chgData name="Leo Speidel" userId="f40f9f0d-8a79-4c7d-a35f-6351bbb8c999" providerId="ADAL" clId="{480FCC7C-545C-5F4E-ADDD-28A55622CA1E}" dt="2022-03-24T16:24:15.257" v="3132" actId="1036"/>
          <ac:picMkLst>
            <pc:docMk/>
            <pc:sldMk cId="2675690698" sldId="405"/>
            <ac:picMk id="5" creationId="{FFE51159-F8CC-F14C-BD06-0C329F68E5C6}"/>
          </ac:picMkLst>
        </pc:picChg>
      </pc:sldChg>
      <pc:sldChg chg="new del">
        <pc:chgData name="Leo Speidel" userId="f40f9f0d-8a79-4c7d-a35f-6351bbb8c999" providerId="ADAL" clId="{480FCC7C-545C-5F4E-ADDD-28A55622CA1E}" dt="2022-03-24T16:25:12.475" v="3185" actId="2696"/>
        <pc:sldMkLst>
          <pc:docMk/>
          <pc:sldMk cId="3612757721" sldId="406"/>
        </pc:sldMkLst>
      </pc:sldChg>
      <pc:sldChg chg="add">
        <pc:chgData name="Leo Speidel" userId="f40f9f0d-8a79-4c7d-a35f-6351bbb8c999" providerId="ADAL" clId="{480FCC7C-545C-5F4E-ADDD-28A55622CA1E}" dt="2022-03-24T16:25:11.520" v="3184"/>
        <pc:sldMkLst>
          <pc:docMk/>
          <pc:sldMk cId="4069640166" sldId="407"/>
        </pc:sldMkLst>
      </pc:sldChg>
      <pc:sldChg chg="new del">
        <pc:chgData name="Leo Speidel" userId="f40f9f0d-8a79-4c7d-a35f-6351bbb8c999" providerId="ADAL" clId="{480FCC7C-545C-5F4E-ADDD-28A55622CA1E}" dt="2022-03-24T17:40:14.505" v="3188" actId="2696"/>
        <pc:sldMkLst>
          <pc:docMk/>
          <pc:sldMk cId="3614221811" sldId="408"/>
        </pc:sldMkLst>
      </pc:sldChg>
    </pc:docChg>
  </pc:docChgLst>
</pc:chgInfo>
</file>

<file path=ppt/media/image1.png>
</file>

<file path=ppt/media/image10.png>
</file>

<file path=ppt/media/image11.png>
</file>

<file path=ppt/media/image12.jpg>
</file>

<file path=ppt/media/image13.png>
</file>

<file path=ppt/media/image14.jpeg>
</file>

<file path=ppt/media/image15.jpeg>
</file>

<file path=ppt/media/image16.png>
</file>

<file path=ppt/media/image17.jpeg>
</file>

<file path=ppt/media/image18.jpeg>
</file>

<file path=ppt/media/image19.jp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3.png>
</file>

<file path=ppt/media/image4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92F13B4-ED7F-8749-9B03-B56C39CBA49E}" type="datetimeFigureOut">
              <a:rPr lang="en-US" smtClean="0"/>
              <a:t>3/24/22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995F55-182B-5C44-BB74-C065A79691A9}" type="slidenum">
              <a:rPr lang="en-US" smtClean="0"/>
              <a:t>‹#›</a:t>
            </a:fld>
            <a:endParaRPr lang="en-US"/>
          </a:p>
        </p:txBody>
      </p:sp>
    </p:spTree>
    <p:extLst>
      <p:ext uri="{BB962C8B-B14F-4D97-AF65-F5344CB8AC3E}">
        <p14:creationId xmlns:p14="http://schemas.microsoft.com/office/powerpoint/2010/main" val="36164694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995F55-182B-5C44-BB74-C065A79691A9}" type="slidenum">
              <a:rPr lang="en-US" smtClean="0"/>
              <a:t>1</a:t>
            </a:fld>
            <a:endParaRPr lang="en-US"/>
          </a:p>
        </p:txBody>
      </p:sp>
    </p:spTree>
    <p:extLst>
      <p:ext uri="{BB962C8B-B14F-4D97-AF65-F5344CB8AC3E}">
        <p14:creationId xmlns:p14="http://schemas.microsoft.com/office/powerpoint/2010/main" val="39110902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To highlight some of these challenges you can simulate some scenarios and look at how unsupervised clustering behaves.</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How do admixture plots look?</a:t>
            </a:r>
          </a:p>
        </p:txBody>
      </p:sp>
      <p:sp>
        <p:nvSpPr>
          <p:cNvPr id="4" name="Slide Number Placeholder 3"/>
          <p:cNvSpPr>
            <a:spLocks noGrp="1"/>
          </p:cNvSpPr>
          <p:nvPr>
            <p:ph type="sldNum" sz="quarter" idx="5"/>
          </p:nvPr>
        </p:nvSpPr>
        <p:spPr/>
        <p:txBody>
          <a:bodyPr/>
          <a:lstStyle/>
          <a:p>
            <a:fld id="{F2995F55-182B-5C44-BB74-C065A79691A9}" type="slidenum">
              <a:rPr lang="en-US" smtClean="0"/>
              <a:t>11</a:t>
            </a:fld>
            <a:endParaRPr lang="en-US"/>
          </a:p>
        </p:txBody>
      </p:sp>
    </p:spTree>
    <p:extLst>
      <p:ext uri="{BB962C8B-B14F-4D97-AF65-F5344CB8AC3E}">
        <p14:creationId xmlns:p14="http://schemas.microsoft.com/office/powerpoint/2010/main" val="19215493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First thing to note is they all look essentially the same!</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For the recent admixture scenario – a scenario where admixture should work well – ADMIXTURE indeed performs well – it estimates approximately correct admixture proportions (true admixture proportions are 50% blue 35% light green and 15% light pink) and we can interpret P2 as an admixed population.</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In the “Ghost Admixture” the unsampled population is modelled as a mix of the sampled populations P3 and P4 that it is most closely related to, rather than being given its own ancestral population. </a:t>
            </a:r>
          </a:p>
          <a:p>
            <a:r>
              <a:rPr lang="en-GB" sz="1200" b="0" i="0" u="none" strike="noStrike" kern="1200" dirty="0">
                <a:solidFill>
                  <a:schemeClr val="tx1"/>
                </a:solidFill>
                <a:effectLst/>
                <a:latin typeface="+mn-lt"/>
                <a:ea typeface="+mn-ea"/>
                <a:cs typeface="+mn-cs"/>
              </a:rPr>
              <a:t>If we look at P2 you can see the larger proportion of ancestry inferred from the light green population rather than the light pink one does not reflect a difference in admixture proportions, because neither P3 nor P4 actually contributed genetic material to P2. Rather, it reflects the fact that P3 is more closely related to the unsampled ghost population, as seen in the phylogeny.</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In the Recent Bottleneck scenario, ADMIXTURE models the genetic drift shared by P1 and P2 by assigning both populations some ancestry from the blue ancestral population. Because of the recent specific drift in P1, P1 is approximately modelled by assigning more blue ancestry to P1 than to P2, thereby making P1 more distinct from the other populations in the sample. The remaining ancestries assigned to P2 are from the most closely related of the remaining ancestry components, again in proportions that reflect genetic distance rather than admixture fractions.</a:t>
            </a:r>
            <a:endParaRPr lang="en-US" dirty="0"/>
          </a:p>
        </p:txBody>
      </p:sp>
      <p:sp>
        <p:nvSpPr>
          <p:cNvPr id="4" name="Slide Number Placeholder 3"/>
          <p:cNvSpPr>
            <a:spLocks noGrp="1"/>
          </p:cNvSpPr>
          <p:nvPr>
            <p:ph type="sldNum" sz="quarter" idx="5"/>
          </p:nvPr>
        </p:nvSpPr>
        <p:spPr/>
        <p:txBody>
          <a:bodyPr/>
          <a:lstStyle/>
          <a:p>
            <a:fld id="{F2995F55-182B-5C44-BB74-C065A79691A9}" type="slidenum">
              <a:rPr lang="en-US" smtClean="0"/>
              <a:t>12</a:t>
            </a:fld>
            <a:endParaRPr lang="en-US"/>
          </a:p>
        </p:txBody>
      </p:sp>
    </p:spTree>
    <p:extLst>
      <p:ext uri="{BB962C8B-B14F-4D97-AF65-F5344CB8AC3E}">
        <p14:creationId xmlns:p14="http://schemas.microsoft.com/office/powerpoint/2010/main" val="35060068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it is not sufficient to use ADMIXTURE alone to infer the histories of populations</a:t>
            </a:r>
          </a:p>
          <a:p>
            <a:endParaRPr lang="en-US" dirty="0"/>
          </a:p>
          <a:p>
            <a:r>
              <a:rPr lang="en-US" dirty="0"/>
              <a:t>Other important point is these are often termed admixture proportions – but do not identify where admixture occurs!</a:t>
            </a:r>
          </a:p>
        </p:txBody>
      </p:sp>
      <p:sp>
        <p:nvSpPr>
          <p:cNvPr id="4" name="Slide Number Placeholder 3"/>
          <p:cNvSpPr>
            <a:spLocks noGrp="1"/>
          </p:cNvSpPr>
          <p:nvPr>
            <p:ph type="sldNum" sz="quarter" idx="5"/>
          </p:nvPr>
        </p:nvSpPr>
        <p:spPr/>
        <p:txBody>
          <a:bodyPr/>
          <a:lstStyle/>
          <a:p>
            <a:fld id="{F2995F55-182B-5C44-BB74-C065A79691A9}" type="slidenum">
              <a:rPr lang="en-US" smtClean="0"/>
              <a:t>13</a:t>
            </a:fld>
            <a:endParaRPr lang="en-US"/>
          </a:p>
        </p:txBody>
      </p:sp>
    </p:spTree>
    <p:extLst>
      <p:ext uri="{BB962C8B-B14F-4D97-AF65-F5344CB8AC3E}">
        <p14:creationId xmlns:p14="http://schemas.microsoft.com/office/powerpoint/2010/main" val="32245284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So we’ve talked about the underlying framework of model based clustering</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Some major advantages of these methods is they are reasonably fast and easy to run and give a good approximation to diversity in a dataset – even if care must be taken in the interpretation. We’ll run ADMIXTURE in the practical.</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Methods tend to be based on allele frequencies at unlinked sites.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Going beyond this we are often interested not only in the genome-wide ancestry but the ancestry at different loci – and to acknowledge the fact that loci in recombing populations can display different patterns of linkage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a:p>
          <a:p>
            <a:endParaRPr lang="en-US" dirty="0"/>
          </a:p>
        </p:txBody>
      </p:sp>
      <p:sp>
        <p:nvSpPr>
          <p:cNvPr id="4" name="Slide Number Placeholder 3"/>
          <p:cNvSpPr>
            <a:spLocks noGrp="1"/>
          </p:cNvSpPr>
          <p:nvPr>
            <p:ph type="sldNum" sz="quarter" idx="5"/>
          </p:nvPr>
        </p:nvSpPr>
        <p:spPr/>
        <p:txBody>
          <a:bodyPr/>
          <a:lstStyle/>
          <a:p>
            <a:fld id="{F2995F55-182B-5C44-BB74-C065A79691A9}" type="slidenum">
              <a:rPr lang="en-US" smtClean="0"/>
              <a:t>14</a:t>
            </a:fld>
            <a:endParaRPr lang="en-US"/>
          </a:p>
        </p:txBody>
      </p:sp>
    </p:spTree>
    <p:extLst>
      <p:ext uri="{BB962C8B-B14F-4D97-AF65-F5344CB8AC3E}">
        <p14:creationId xmlns:p14="http://schemas.microsoft.com/office/powerpoint/2010/main" val="14846912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think of the genome as divided up into separate chromosomal chunks or haplotypes – each with their own ancestral origin, physical length and population frequency.</a:t>
            </a:r>
          </a:p>
          <a:p>
            <a:endParaRPr lang="en-US" dirty="0"/>
          </a:p>
          <a:p>
            <a:r>
              <a:rPr lang="en-US" dirty="0"/>
              <a:t>Identifying these blocks can be used to identify admixture chunks, infer recombination rates and we can use that information to resolve fine-scale levels of population structure which cannot be identified using unlinked markers alone.</a:t>
            </a:r>
          </a:p>
          <a:p>
            <a:endParaRPr lang="en-US" dirty="0"/>
          </a:p>
          <a:p>
            <a:r>
              <a:rPr lang="en-US" dirty="0"/>
              <a:t>You're here later to day from Leo - estimates of changes in effective population sizes and selection</a:t>
            </a:r>
          </a:p>
        </p:txBody>
      </p:sp>
      <p:sp>
        <p:nvSpPr>
          <p:cNvPr id="4" name="Slide Number Placeholder 3"/>
          <p:cNvSpPr>
            <a:spLocks noGrp="1"/>
          </p:cNvSpPr>
          <p:nvPr>
            <p:ph type="sldNum" sz="quarter" idx="5"/>
          </p:nvPr>
        </p:nvSpPr>
        <p:spPr/>
        <p:txBody>
          <a:bodyPr/>
          <a:lstStyle/>
          <a:p>
            <a:fld id="{F2995F55-182B-5C44-BB74-C065A79691A9}" type="slidenum">
              <a:rPr lang="en-US" smtClean="0"/>
              <a:t>15</a:t>
            </a:fld>
            <a:endParaRPr lang="en-US"/>
          </a:p>
        </p:txBody>
      </p:sp>
    </p:spTree>
    <p:extLst>
      <p:ext uri="{BB962C8B-B14F-4D97-AF65-F5344CB8AC3E}">
        <p14:creationId xmlns:p14="http://schemas.microsoft.com/office/powerpoint/2010/main" val="28748305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many methods – again just flagging some here</a:t>
            </a:r>
          </a:p>
          <a:p>
            <a:endParaRPr lang="en-US" dirty="0"/>
          </a:p>
          <a:p>
            <a:r>
              <a:rPr lang="en-US" dirty="0"/>
              <a:t>Focus on ones I know</a:t>
            </a:r>
          </a:p>
          <a:p>
            <a:endParaRPr lang="en-US" dirty="0"/>
          </a:p>
          <a:p>
            <a:r>
              <a:rPr lang="en-US" dirty="0"/>
              <a:t>But all rely on underlying inference method of chromosome painting</a:t>
            </a:r>
          </a:p>
        </p:txBody>
      </p:sp>
      <p:sp>
        <p:nvSpPr>
          <p:cNvPr id="4" name="Slide Number Placeholder 3"/>
          <p:cNvSpPr>
            <a:spLocks noGrp="1"/>
          </p:cNvSpPr>
          <p:nvPr>
            <p:ph type="sldNum" sz="quarter" idx="5"/>
          </p:nvPr>
        </p:nvSpPr>
        <p:spPr/>
        <p:txBody>
          <a:bodyPr/>
          <a:lstStyle/>
          <a:p>
            <a:fld id="{F2995F55-182B-5C44-BB74-C065A79691A9}" type="slidenum">
              <a:rPr lang="en-US" smtClean="0"/>
              <a:t>16</a:t>
            </a:fld>
            <a:endParaRPr lang="en-US"/>
          </a:p>
        </p:txBody>
      </p:sp>
    </p:spTree>
    <p:extLst>
      <p:ext uri="{BB962C8B-B14F-4D97-AF65-F5344CB8AC3E}">
        <p14:creationId xmlns:p14="http://schemas.microsoft.com/office/powerpoint/2010/main" val="31013725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of these methods required phased data as input and rely on the methodological framework of chromosome painting.</a:t>
            </a:r>
          </a:p>
          <a:p>
            <a:endParaRPr lang="en-US" dirty="0"/>
          </a:p>
          <a:p>
            <a:r>
              <a:rPr lang="en-US" dirty="0"/>
              <a:t>I’ll talk through a cartoon of the intuition behind the approach.</a:t>
            </a:r>
          </a:p>
        </p:txBody>
      </p:sp>
      <p:sp>
        <p:nvSpPr>
          <p:cNvPr id="4" name="Slide Number Placeholder 3"/>
          <p:cNvSpPr>
            <a:spLocks noGrp="1"/>
          </p:cNvSpPr>
          <p:nvPr>
            <p:ph type="sldNum" sz="quarter" idx="10"/>
          </p:nvPr>
        </p:nvSpPr>
        <p:spPr/>
        <p:txBody>
          <a:bodyPr/>
          <a:lstStyle/>
          <a:p>
            <a:fld id="{94194FAE-8CA7-834E-A881-6E0D889D5347}" type="slidenum">
              <a:rPr lang="en-US" smtClean="0"/>
              <a:t>17</a:t>
            </a:fld>
            <a:endParaRPr lang="en-US"/>
          </a:p>
        </p:txBody>
      </p:sp>
    </p:spTree>
    <p:extLst>
      <p:ext uri="{BB962C8B-B14F-4D97-AF65-F5344CB8AC3E}">
        <p14:creationId xmlns:p14="http://schemas.microsoft.com/office/powerpoint/2010/main" val="30982370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194FAE-8CA7-834E-A881-6E0D889D5347}" type="slidenum">
              <a:rPr lang="en-US" smtClean="0"/>
              <a:t>18</a:t>
            </a:fld>
            <a:endParaRPr lang="en-US"/>
          </a:p>
        </p:txBody>
      </p:sp>
    </p:spTree>
    <p:extLst>
      <p:ext uri="{BB962C8B-B14F-4D97-AF65-F5344CB8AC3E}">
        <p14:creationId xmlns:p14="http://schemas.microsoft.com/office/powerpoint/2010/main" val="20983559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194FAE-8CA7-834E-A881-6E0D889D5347}" type="slidenum">
              <a:rPr lang="en-US" smtClean="0"/>
              <a:t>19</a:t>
            </a:fld>
            <a:endParaRPr lang="en-US"/>
          </a:p>
        </p:txBody>
      </p:sp>
    </p:spTree>
    <p:extLst>
      <p:ext uri="{BB962C8B-B14F-4D97-AF65-F5344CB8AC3E}">
        <p14:creationId xmlns:p14="http://schemas.microsoft.com/office/powerpoint/2010/main" val="2154550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a:t>
            </a:r>
            <a:r>
              <a:rPr lang="en-US" baseline="0" dirty="0"/>
              <a:t> most closely related to relative to other donors</a:t>
            </a:r>
          </a:p>
          <a:p>
            <a:r>
              <a:rPr lang="en-US" baseline="0" dirty="0"/>
              <a:t>Who you are most related to changes as you move along the genome</a:t>
            </a:r>
          </a:p>
          <a:p>
            <a:endParaRPr lang="en-US" baseline="0" dirty="0"/>
          </a:p>
          <a:p>
            <a:r>
              <a:rPr lang="en-US" baseline="0" dirty="0"/>
              <a:t>First two SNPs are related ancestrally most closely to Africa</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Several algorithms to do this efficiently – achieved using a hidden </a:t>
            </a:r>
            <a:r>
              <a:rPr lang="en-US" baseline="0" dirty="0" err="1"/>
              <a:t>markov</a:t>
            </a:r>
            <a:r>
              <a:rPr lang="en-US" baseline="0" dirty="0"/>
              <a:t> model – Li &amp; Stephens copying model – includes the software </a:t>
            </a:r>
            <a:r>
              <a:rPr lang="en-US" baseline="0" dirty="0" err="1"/>
              <a:t>Chromopainter</a:t>
            </a:r>
            <a:r>
              <a:rPr lang="en-US" baseline="0" dirty="0"/>
              <a:t> and </a:t>
            </a:r>
            <a:r>
              <a:rPr lang="en-US" baseline="0" dirty="0" err="1"/>
              <a:t>HapMix</a:t>
            </a:r>
            <a:r>
              <a:rPr lang="en-US" baseline="0" dirty="0"/>
              <a:t>.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Makes use of an HMM </a:t>
            </a:r>
            <a:r>
              <a:rPr lang="en-US" baseline="0" dirty="0">
                <a:sym typeface="Wingdings" pitchFamily="2" charset="2"/>
              </a:rPr>
              <a:t></a:t>
            </a:r>
          </a:p>
          <a:p>
            <a:pPr marL="171450" marR="0" lvl="0" indent="-171450" algn="l" defTabSz="457200" rtl="0" eaLnBrk="1" fontAlgn="auto" latinLnBrk="0" hangingPunct="1">
              <a:lnSpc>
                <a:spcPct val="100000"/>
              </a:lnSpc>
              <a:spcBef>
                <a:spcPts val="0"/>
              </a:spcBef>
              <a:spcAft>
                <a:spcPts val="0"/>
              </a:spcAft>
              <a:buClrTx/>
              <a:buSzTx/>
              <a:buFontTx/>
              <a:buChar char="-"/>
              <a:tabLst/>
              <a:defRPr/>
            </a:pPr>
            <a:r>
              <a:rPr lang="en-US" baseline="0" dirty="0"/>
              <a:t>the observed state is </a:t>
            </a:r>
            <a:r>
              <a:rPr lang="en-GB" sz="1200" kern="1200" dirty="0">
                <a:solidFill>
                  <a:schemeClr val="tx1"/>
                </a:solidFill>
                <a:effectLst/>
                <a:latin typeface="+mn-lt"/>
                <a:ea typeface="+mn-ea"/>
                <a:cs typeface="+mn-cs"/>
              </a:rPr>
              <a:t>SNP data at a locus </a:t>
            </a:r>
          </a:p>
          <a:p>
            <a:pPr marL="171450" marR="0" lvl="0" indent="-171450" algn="l" defTabSz="4572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mn-lt"/>
                <a:ea typeface="+mn-ea"/>
                <a:cs typeface="+mn-cs"/>
              </a:rPr>
              <a:t>the hidden state is the donor which is copied.</a:t>
            </a:r>
          </a:p>
          <a:p>
            <a:pPr marL="171450" marR="0" lvl="0" indent="-171450" algn="l" defTabSz="457200" rtl="0" eaLnBrk="1" fontAlgn="auto" latinLnBrk="0" hangingPunct="1">
              <a:lnSpc>
                <a:spcPct val="100000"/>
              </a:lnSpc>
              <a:spcBef>
                <a:spcPts val="0"/>
              </a:spcBef>
              <a:spcAft>
                <a:spcPts val="0"/>
              </a:spcAft>
              <a:buClrTx/>
              <a:buSzTx/>
              <a:buFontTx/>
              <a:buChar char="-"/>
              <a:tabLst/>
              <a:defRPr/>
            </a:pPr>
            <a:endParaRPr lang="en-US" baseline="0" dirty="0"/>
          </a:p>
          <a:p>
            <a:r>
              <a:rPr lang="en-US" baseline="0" dirty="0"/>
              <a:t>Now other methods based on unlinked information – PCA, admixture, structure – at blue SNP equally likely East Asia and Africa – but using LD gain more</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94194FAE-8CA7-834E-A881-6E0D889D5347}" type="slidenum">
              <a:rPr lang="en-US" smtClean="0"/>
              <a:t>20</a:t>
            </a:fld>
            <a:endParaRPr lang="en-US"/>
          </a:p>
        </p:txBody>
      </p:sp>
    </p:spTree>
    <p:extLst>
      <p:ext uri="{BB962C8B-B14F-4D97-AF65-F5344CB8AC3E}">
        <p14:creationId xmlns:p14="http://schemas.microsoft.com/office/powerpoint/2010/main" val="1195732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995F55-182B-5C44-BB74-C065A79691A9}" type="slidenum">
              <a:rPr lang="en-US" smtClean="0"/>
              <a:t>2</a:t>
            </a:fld>
            <a:endParaRPr lang="en-US"/>
          </a:p>
        </p:txBody>
      </p:sp>
    </p:spTree>
    <p:extLst>
      <p:ext uri="{BB962C8B-B14F-4D97-AF65-F5344CB8AC3E}">
        <p14:creationId xmlns:p14="http://schemas.microsoft.com/office/powerpoint/2010/main" val="5061931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of course you can also change up the donors which can provide different levels of information.</a:t>
            </a:r>
          </a:p>
          <a:p>
            <a:endParaRPr lang="en-US" dirty="0"/>
          </a:p>
          <a:p>
            <a:r>
              <a:rPr lang="en-US" dirty="0"/>
              <a:t>Typical analysis – you’ll do one later today – is to take all the samples in your dataset and to paint their DNA compared to everyone </a:t>
            </a:r>
            <a:r>
              <a:rPr lang="en-US" dirty="0" err="1"/>
              <a:t>elses</a:t>
            </a:r>
            <a:r>
              <a:rPr lang="en-US" dirty="0"/>
              <a:t>.</a:t>
            </a:r>
          </a:p>
          <a:p>
            <a:endParaRPr lang="en-US" dirty="0"/>
          </a:p>
          <a:p>
            <a:r>
              <a:rPr lang="en-US" dirty="0"/>
              <a:t>I’m just showing an example here of some work we did on human population in Ethiopia in particularly focusing on communities in the Ari of the southwestern part of the country. You can take a large global dataset and paint the Ari using everyone, including members of their own population</a:t>
            </a:r>
          </a:p>
          <a:p>
            <a:endParaRPr lang="en-US" dirty="0"/>
          </a:p>
          <a:p>
            <a:r>
              <a:rPr lang="en-US" dirty="0"/>
              <a:t>Here are the painting profiles (matching to own groups)</a:t>
            </a:r>
          </a:p>
        </p:txBody>
      </p:sp>
      <p:sp>
        <p:nvSpPr>
          <p:cNvPr id="4" name="Slide Number Placeholder 3"/>
          <p:cNvSpPr>
            <a:spLocks noGrp="1"/>
          </p:cNvSpPr>
          <p:nvPr>
            <p:ph type="sldNum" sz="quarter" idx="10"/>
          </p:nvPr>
        </p:nvSpPr>
        <p:spPr/>
        <p:txBody>
          <a:bodyPr/>
          <a:lstStyle/>
          <a:p>
            <a:fld id="{94194FAE-8CA7-834E-A881-6E0D889D5347}" type="slidenum">
              <a:rPr lang="en-US" smtClean="0"/>
              <a:t>21</a:t>
            </a:fld>
            <a:endParaRPr lang="en-US"/>
          </a:p>
        </p:txBody>
      </p:sp>
    </p:spTree>
    <p:extLst>
      <p:ext uri="{BB962C8B-B14F-4D97-AF65-F5344CB8AC3E}">
        <p14:creationId xmlns:p14="http://schemas.microsoft.com/office/powerpoint/2010/main" val="24457909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you can then also ask what happens if you use only human populations outside of Ethiopia as donors – this removes recent mixing events from being considered. </a:t>
            </a:r>
          </a:p>
          <a:p>
            <a:endParaRPr lang="en-US" dirty="0"/>
          </a:p>
          <a:p>
            <a:r>
              <a:rPr lang="en-US" dirty="0"/>
              <a:t>You can see when we do this the average length of haplotypes is smaller – suggesting you’re picking up signals from older events – that have been broken up by more </a:t>
            </a:r>
            <a:r>
              <a:rPr lang="en-US" dirty="0" err="1"/>
              <a:t>recombinations</a:t>
            </a:r>
            <a:r>
              <a:rPr lang="en-US" dirty="0"/>
              <a:t>.</a:t>
            </a:r>
          </a:p>
          <a:p>
            <a:endParaRPr lang="en-US" dirty="0"/>
          </a:p>
          <a:p>
            <a:r>
              <a:rPr lang="en-US" dirty="0"/>
              <a:t>Now looking at painting profiles you can see groups in Ethiopia look more similar to each other</a:t>
            </a:r>
          </a:p>
          <a:p>
            <a:endParaRPr lang="en-US" dirty="0"/>
          </a:p>
          <a:p>
            <a:r>
              <a:rPr lang="en-US" dirty="0"/>
              <a:t>And in particularly the big differences we saw between the Ari communities we looked at in detail disappear – suggesting they a more likely to share the same recent ancestry, only looking very genetically different today due to high population specific drift</a:t>
            </a:r>
          </a:p>
          <a:p>
            <a:endParaRPr lang="en-US" dirty="0"/>
          </a:p>
        </p:txBody>
      </p:sp>
      <p:sp>
        <p:nvSpPr>
          <p:cNvPr id="4" name="Slide Number Placeholder 3"/>
          <p:cNvSpPr>
            <a:spLocks noGrp="1"/>
          </p:cNvSpPr>
          <p:nvPr>
            <p:ph type="sldNum" sz="quarter" idx="10"/>
          </p:nvPr>
        </p:nvSpPr>
        <p:spPr/>
        <p:txBody>
          <a:bodyPr/>
          <a:lstStyle/>
          <a:p>
            <a:fld id="{94194FAE-8CA7-834E-A881-6E0D889D5347}" type="slidenum">
              <a:rPr lang="en-US" smtClean="0"/>
              <a:t>22</a:t>
            </a:fld>
            <a:endParaRPr lang="en-US"/>
          </a:p>
        </p:txBody>
      </p:sp>
    </p:spTree>
    <p:extLst>
      <p:ext uri="{BB962C8B-B14F-4D97-AF65-F5344CB8AC3E}">
        <p14:creationId xmlns:p14="http://schemas.microsoft.com/office/powerpoint/2010/main" val="22625094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So we’ve seen that we can use chromosome painting patterns to explore different levels of genetic information – capturing different patterns of recombination and LD. But we can also use the profiles from chromosome painting to cluster individuals just as we saw we could do with </a:t>
            </a:r>
            <a:r>
              <a:rPr lang="en-US" sz="1200" dirty="0" err="1"/>
              <a:t>algoirthms</a:t>
            </a:r>
            <a:r>
              <a:rPr lang="en-US" sz="1200" dirty="0"/>
              <a:t> like STRUCTURE and ADMIXTURE</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94194FAE-8CA7-834E-A881-6E0D889D5347}" type="slidenum">
              <a:rPr lang="en-US" smtClean="0"/>
              <a:t>23</a:t>
            </a:fld>
            <a:endParaRPr lang="en-US"/>
          </a:p>
        </p:txBody>
      </p:sp>
    </p:spTree>
    <p:extLst>
      <p:ext uri="{BB962C8B-B14F-4D97-AF65-F5344CB8AC3E}">
        <p14:creationId xmlns:p14="http://schemas.microsoft.com/office/powerpoint/2010/main" val="35098450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 an example </a:t>
            </a:r>
            <a:r>
              <a:rPr lang="en-GB" sz="1200" b="0" i="0" u="none" strike="noStrike" kern="1200" dirty="0">
                <a:solidFill>
                  <a:schemeClr val="tx1"/>
                </a:solidFill>
                <a:effectLst/>
                <a:latin typeface="+mn-lt"/>
                <a:ea typeface="+mn-ea"/>
                <a:cs typeface="+mn-cs"/>
              </a:rPr>
              <a:t>here, five populations were simulated according to the given tree with population A at left, splitting from groups B and C 3000 years ago, followed by populations C1 and C2 at right splitting from each other 2000 years ago, then populations B1 and B2 in the middle splitting 1000 years ago.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i="0" u="none" strike="noStrike"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We then sample 20 individuals from each of the five populations at the bottom of the tree at the present day.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i="0" u="none" strike="noStrike"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STEP1 - </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Then we paint each individual "</a:t>
            </a:r>
            <a:r>
              <a:rPr lang="en-GB" sz="1200" b="0" i="0" u="none" strike="noStrike" kern="1200" dirty="0" err="1">
                <a:solidFill>
                  <a:schemeClr val="tx1"/>
                </a:solidFill>
                <a:effectLst/>
                <a:latin typeface="+mn-lt"/>
                <a:ea typeface="+mn-ea"/>
                <a:cs typeface="+mn-cs"/>
              </a:rPr>
              <a:t>i</a:t>
            </a:r>
            <a:r>
              <a:rPr lang="en-GB" sz="1200" b="0" i="0" u="none" strike="noStrike" kern="1200" dirty="0">
                <a:solidFill>
                  <a:schemeClr val="tx1"/>
                </a:solidFill>
                <a:effectLst/>
                <a:latin typeface="+mn-lt"/>
                <a:ea typeface="+mn-ea"/>
                <a:cs typeface="+mn-cs"/>
              </a:rPr>
              <a:t>" using all other individuals as donors. </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These are the stacked up painting profiles for each individual (column) – the colour gives the proportion of DNA from each population that paints each of the individuals.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i="0" u="none" strike="noStrike"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From this we can tabulate </a:t>
            </a:r>
            <a:r>
              <a:rPr lang="en-GB" sz="1200" b="0" i="0" u="none" strike="noStrike" kern="1200" dirty="0" err="1">
                <a:solidFill>
                  <a:schemeClr val="tx1"/>
                </a:solidFill>
                <a:effectLst/>
                <a:latin typeface="+mn-lt"/>
                <a:ea typeface="+mn-ea"/>
                <a:cs typeface="+mn-cs"/>
              </a:rPr>
              <a:t>Yij</a:t>
            </a:r>
            <a:r>
              <a:rPr lang="en-GB" sz="1200" b="0" i="0" u="none" strike="noStrike" kern="1200" dirty="0">
                <a:solidFill>
                  <a:schemeClr val="tx1"/>
                </a:solidFill>
                <a:effectLst/>
                <a:latin typeface="+mn-lt"/>
                <a:ea typeface="+mn-ea"/>
                <a:cs typeface="+mn-cs"/>
              </a:rPr>
              <a:t>, which is the number of DNA segments by which individual "</a:t>
            </a:r>
            <a:r>
              <a:rPr lang="en-GB" sz="1200" b="0" i="0" u="none" strike="noStrike" kern="1200" dirty="0" err="1">
                <a:solidFill>
                  <a:schemeClr val="tx1"/>
                </a:solidFill>
                <a:effectLst/>
                <a:latin typeface="+mn-lt"/>
                <a:ea typeface="+mn-ea"/>
                <a:cs typeface="+mn-cs"/>
              </a:rPr>
              <a:t>i</a:t>
            </a:r>
            <a:r>
              <a:rPr lang="en-GB" sz="1200" b="0" i="0" u="none" strike="noStrike" kern="1200" dirty="0">
                <a:solidFill>
                  <a:schemeClr val="tx1"/>
                </a:solidFill>
                <a:effectLst/>
                <a:latin typeface="+mn-lt"/>
                <a:ea typeface="+mn-ea"/>
                <a:cs typeface="+mn-cs"/>
              </a:rPr>
              <a:t>" is painted by individual "j".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i="0" u="none" strike="noStrike"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Differences are subtle owing to the fact that these splits in the tree at top left are all relatively recent. Hopefully, you can see differences amongst the columns.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i="0" u="none" strike="noStrike"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Use a very similar approach to we discussed for Admixture – but now rather than using the SNP genotypes we can use the segment counts – the </a:t>
            </a:r>
            <a:r>
              <a:rPr lang="en-GB" sz="1200" b="0" i="0" u="none" strike="noStrike" kern="1200" dirty="0" err="1">
                <a:solidFill>
                  <a:schemeClr val="tx1"/>
                </a:solidFill>
                <a:effectLst/>
                <a:latin typeface="+mn-lt"/>
                <a:ea typeface="+mn-ea"/>
                <a:cs typeface="+mn-cs"/>
              </a:rPr>
              <a:t>Yij</a:t>
            </a:r>
            <a:r>
              <a:rPr lang="en-GB" sz="1200" b="0" i="0" u="none" strike="noStrike" kern="1200" dirty="0">
                <a:solidFill>
                  <a:schemeClr val="tx1"/>
                </a:solidFill>
                <a:effectLst/>
                <a:latin typeface="+mn-lt"/>
                <a:ea typeface="+mn-ea"/>
                <a:cs typeface="+mn-cs"/>
              </a:rPr>
              <a:t> values.</a:t>
            </a:r>
            <a:endParaRPr lang="en-US" sz="1200" dirty="0"/>
          </a:p>
        </p:txBody>
      </p:sp>
      <p:sp>
        <p:nvSpPr>
          <p:cNvPr id="4" name="Slide Number Placeholder 3"/>
          <p:cNvSpPr>
            <a:spLocks noGrp="1"/>
          </p:cNvSpPr>
          <p:nvPr>
            <p:ph type="sldNum" sz="quarter" idx="10"/>
          </p:nvPr>
        </p:nvSpPr>
        <p:spPr/>
        <p:txBody>
          <a:bodyPr/>
          <a:lstStyle/>
          <a:p>
            <a:fld id="{E0659286-83AD-C04F-A3F5-32F4823131C7}" type="slidenum">
              <a:rPr lang="en-US" smtClean="0"/>
              <a:t>24</a:t>
            </a:fld>
            <a:endParaRPr lang="en-US"/>
          </a:p>
        </p:txBody>
      </p:sp>
    </p:spTree>
    <p:extLst>
      <p:ext uri="{BB962C8B-B14F-4D97-AF65-F5344CB8AC3E}">
        <p14:creationId xmlns:p14="http://schemas.microsoft.com/office/powerpoint/2010/main" val="6090067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We assign individuals to a random set of clusters K</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i="0" u="none" strike="noStrike"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We consider the probability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i="0" u="none" strike="noStrike"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dirty="0" err="1">
                <a:solidFill>
                  <a:schemeClr val="tx1"/>
                </a:solidFill>
                <a:effectLst/>
                <a:latin typeface="+mn-lt"/>
                <a:ea typeface="+mn-ea"/>
                <a:cs typeface="+mn-cs"/>
              </a:rPr>
              <a:t>FineStructure</a:t>
            </a:r>
            <a:r>
              <a:rPr lang="en-GB" sz="1200" b="0" i="0" u="none" strike="noStrike" kern="1200" dirty="0">
                <a:solidFill>
                  <a:schemeClr val="tx1"/>
                </a:solidFill>
                <a:effectLst/>
                <a:latin typeface="+mn-lt"/>
                <a:ea typeface="+mn-ea"/>
                <a:cs typeface="+mn-cs"/>
              </a:rPr>
              <a:t> model assumes that the Yi values - the number of DNA chunks by which individual I is painted by donor individuals from each of the K clusters you’ve proposed is multinomially distributed with probabilities PAK, with A reflecting the current cluster assignment of individual I.</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i="0" u="none" strike="noStrike"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We can infer the PAK by using the number of DNA segments that individuals assign to cluster A, are painted with individuals assigned to cluster K. You can then test the probability of the observed DNA segment counts of I is low according to this multinomial model. And if so, you move individual I to a different cluster and repeat for several MCMC iterations.</a:t>
            </a:r>
            <a:endParaRPr lang="en-US" sz="1200" dirty="0"/>
          </a:p>
        </p:txBody>
      </p:sp>
      <p:sp>
        <p:nvSpPr>
          <p:cNvPr id="4" name="Slide Number Placeholder 3"/>
          <p:cNvSpPr>
            <a:spLocks noGrp="1"/>
          </p:cNvSpPr>
          <p:nvPr>
            <p:ph type="sldNum" sz="quarter" idx="10"/>
          </p:nvPr>
        </p:nvSpPr>
        <p:spPr/>
        <p:txBody>
          <a:bodyPr/>
          <a:lstStyle/>
          <a:p>
            <a:fld id="{E0659286-83AD-C04F-A3F5-32F4823131C7}" type="slidenum">
              <a:rPr lang="en-US" smtClean="0"/>
              <a:t>25</a:t>
            </a:fld>
            <a:endParaRPr lang="en-US"/>
          </a:p>
        </p:txBody>
      </p:sp>
    </p:spTree>
    <p:extLst>
      <p:ext uri="{BB962C8B-B14F-4D97-AF65-F5344CB8AC3E}">
        <p14:creationId xmlns:p14="http://schemas.microsoft.com/office/powerpoint/2010/main" val="37810719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Final clustering – correctly identifies there are five populations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We can’t recover this using unlinked data</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Or unsupervised ADMIXTURE</a:t>
            </a:r>
          </a:p>
        </p:txBody>
      </p:sp>
      <p:sp>
        <p:nvSpPr>
          <p:cNvPr id="4" name="Slide Number Placeholder 3"/>
          <p:cNvSpPr>
            <a:spLocks noGrp="1"/>
          </p:cNvSpPr>
          <p:nvPr>
            <p:ph type="sldNum" sz="quarter" idx="10"/>
          </p:nvPr>
        </p:nvSpPr>
        <p:spPr/>
        <p:txBody>
          <a:bodyPr/>
          <a:lstStyle/>
          <a:p>
            <a:fld id="{E0659286-83AD-C04F-A3F5-32F4823131C7}" type="slidenum">
              <a:rPr lang="en-US" smtClean="0"/>
              <a:t>26</a:t>
            </a:fld>
            <a:endParaRPr lang="en-US"/>
          </a:p>
        </p:txBody>
      </p:sp>
    </p:spTree>
    <p:extLst>
      <p:ext uri="{BB962C8B-B14F-4D97-AF65-F5344CB8AC3E}">
        <p14:creationId xmlns:p14="http://schemas.microsoft.com/office/powerpoint/2010/main" val="12761166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r>
              <a:rPr lang="en-US" dirty="0">
                <a:latin typeface="Calibri" charset="0"/>
              </a:rPr>
              <a:t>Heatmap – often depicted</a:t>
            </a:r>
          </a:p>
          <a:p>
            <a:endParaRPr lang="en-US" dirty="0">
              <a:latin typeface="Calibri" charset="0"/>
            </a:endParaRPr>
          </a:p>
          <a:p>
            <a:r>
              <a:rPr lang="en-US" dirty="0">
                <a:latin typeface="Calibri" charset="0"/>
              </a:rPr>
              <a:t>Upper left – ignoring haplotypes</a:t>
            </a:r>
          </a:p>
          <a:p>
            <a:r>
              <a:rPr lang="en-US" dirty="0">
                <a:latin typeface="Calibri" charset="0"/>
              </a:rPr>
              <a:t>Lower right – using haplotypes</a:t>
            </a: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D107D0E-2768-D048-AAC8-C182F146259C}" type="slidenum">
              <a:rPr lang="en-US" sz="1200"/>
              <a:pPr eaLnBrk="1" hangingPunct="1"/>
              <a:t>27</a:t>
            </a:fld>
            <a:endParaRPr lang="en-US" sz="1200"/>
          </a:p>
        </p:txBody>
      </p:sp>
    </p:spTree>
    <p:extLst>
      <p:ext uri="{BB962C8B-B14F-4D97-AF65-F5344CB8AC3E}">
        <p14:creationId xmlns:p14="http://schemas.microsoft.com/office/powerpoint/2010/main" val="8386495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r>
              <a:rPr lang="en-US" dirty="0">
                <a:latin typeface="Calibri" charset="0"/>
              </a:rPr>
              <a:t>A good example for the need of fine-scale inference</a:t>
            </a:r>
          </a:p>
          <a:p>
            <a:endParaRPr lang="en-US" dirty="0">
              <a:latin typeface="Calibri" charset="0"/>
            </a:endParaRPr>
          </a:p>
          <a:p>
            <a:r>
              <a:rPr lang="en-US" dirty="0">
                <a:latin typeface="Calibri" charset="0"/>
              </a:rPr>
              <a:t>Genetic data from over 2000 British individuals under the criteria that all 4 grandparents from the same region</a:t>
            </a:r>
          </a:p>
          <a:p>
            <a:r>
              <a:rPr lang="en-US" dirty="0">
                <a:latin typeface="Calibri" charset="0"/>
              </a:rPr>
              <a:t>Clustering based analysis shows genetic differentiation within the British isles with remarkable concordance between genetic clusters and geography.</a:t>
            </a:r>
          </a:p>
          <a:p>
            <a:r>
              <a:rPr lang="en-US" dirty="0">
                <a:latin typeface="Calibri" charset="0"/>
              </a:rPr>
              <a:t>We can use a painting approach to paint using European populations to reveal the legacy of demographic events.  </a:t>
            </a:r>
          </a:p>
          <a:p>
            <a:r>
              <a:rPr lang="en-US" dirty="0">
                <a:latin typeface="Calibri" charset="0"/>
              </a:rPr>
              <a:t>For example the genetic contribution to southeastern England from Anglo-Saxon migrations</a:t>
            </a: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C290CC3-6367-FC4D-9BB0-8478F476BF9C}" type="slidenum">
              <a:rPr lang="en-US" sz="1200"/>
              <a:pPr eaLnBrk="1" hangingPunct="1"/>
              <a:t>28</a:t>
            </a:fld>
            <a:endParaRPr lang="en-US" sz="1200"/>
          </a:p>
        </p:txBody>
      </p:sp>
    </p:spTree>
    <p:extLst>
      <p:ext uri="{BB962C8B-B14F-4D97-AF65-F5344CB8AC3E}">
        <p14:creationId xmlns:p14="http://schemas.microsoft.com/office/powerpoint/2010/main" val="7115573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latin typeface="Calibri" charset="0"/>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C290CC3-6367-FC4D-9BB0-8478F476BF9C}" type="slidenum">
              <a:rPr lang="en-US" sz="1200"/>
              <a:pPr eaLnBrk="1" hangingPunct="1"/>
              <a:t>29</a:t>
            </a:fld>
            <a:endParaRPr lang="en-US" sz="1200"/>
          </a:p>
        </p:txBody>
      </p:sp>
    </p:spTree>
    <p:extLst>
      <p:ext uri="{BB962C8B-B14F-4D97-AF65-F5344CB8AC3E}">
        <p14:creationId xmlns:p14="http://schemas.microsoft.com/office/powerpoint/2010/main" val="39492248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latin typeface="Calibri" charset="0"/>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C290CC3-6367-FC4D-9BB0-8478F476BF9C}" type="slidenum">
              <a:rPr lang="en-US" sz="1200"/>
              <a:pPr eaLnBrk="1" hangingPunct="1"/>
              <a:t>30</a:t>
            </a:fld>
            <a:endParaRPr lang="en-US" sz="1200"/>
          </a:p>
        </p:txBody>
      </p:sp>
    </p:spTree>
    <p:extLst>
      <p:ext uri="{BB962C8B-B14F-4D97-AF65-F5344CB8AC3E}">
        <p14:creationId xmlns:p14="http://schemas.microsoft.com/office/powerpoint/2010/main" val="14898351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know some of the talks earlier this week discussed some of the forces that have shaped genetic diversity in populations</a:t>
            </a:r>
          </a:p>
          <a:p>
            <a:r>
              <a:rPr lang="en-GB" sz="1200" b="0" i="0" u="none" strike="noStrike" kern="1200" dirty="0">
                <a:solidFill>
                  <a:schemeClr val="tx1"/>
                </a:solidFill>
                <a:effectLst/>
                <a:latin typeface="+mn-lt"/>
                <a:ea typeface="+mn-ea"/>
                <a:cs typeface="+mn-cs"/>
              </a:rPr>
              <a:t>In particular thinking about the key ancestral processes of genetic drift, mutation, recombination, selection</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One of the first step in quantifying the impact of these different forces and what these may mean for our understanding of demographic histories, both in humans and also in other organisms, is to be able to identify and quantify how populations may differ.</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And in parallel being able to quantify population differences or structure is an important control for identifying loci under selection or causally implicated in different traits. It also of relevance for species monitoring and to know how much diversity is present in populations and which members might may represent admixed or migrant species.</a:t>
            </a:r>
            <a:endParaRPr lang="en-US" dirty="0"/>
          </a:p>
        </p:txBody>
      </p:sp>
      <p:sp>
        <p:nvSpPr>
          <p:cNvPr id="4" name="Slide Number Placeholder 3"/>
          <p:cNvSpPr>
            <a:spLocks noGrp="1"/>
          </p:cNvSpPr>
          <p:nvPr>
            <p:ph type="sldNum" sz="quarter" idx="5"/>
          </p:nvPr>
        </p:nvSpPr>
        <p:spPr/>
        <p:txBody>
          <a:bodyPr/>
          <a:lstStyle/>
          <a:p>
            <a:fld id="{F2995F55-182B-5C44-BB74-C065A79691A9}" type="slidenum">
              <a:rPr lang="en-US" smtClean="0"/>
              <a:t>3</a:t>
            </a:fld>
            <a:endParaRPr lang="en-US"/>
          </a:p>
        </p:txBody>
      </p:sp>
    </p:spTree>
    <p:extLst>
      <p:ext uri="{BB962C8B-B14F-4D97-AF65-F5344CB8AC3E}">
        <p14:creationId xmlns:p14="http://schemas.microsoft.com/office/powerpoint/2010/main" val="9714500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latin typeface="Calibri" charset="0"/>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C290CC3-6367-FC4D-9BB0-8478F476BF9C}" type="slidenum">
              <a:rPr lang="en-US" sz="1200"/>
              <a:pPr eaLnBrk="1" hangingPunct="1"/>
              <a:t>31</a:t>
            </a:fld>
            <a:endParaRPr lang="en-US" sz="1200"/>
          </a:p>
        </p:txBody>
      </p:sp>
    </p:spTree>
    <p:extLst>
      <p:ext uri="{BB962C8B-B14F-4D97-AF65-F5344CB8AC3E}">
        <p14:creationId xmlns:p14="http://schemas.microsoft.com/office/powerpoint/2010/main" val="12457233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latin typeface="Calibri" charset="0"/>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C290CC3-6367-FC4D-9BB0-8478F476BF9C}" type="slidenum">
              <a:rPr lang="en-US" sz="1200"/>
              <a:pPr eaLnBrk="1" hangingPunct="1"/>
              <a:t>32</a:t>
            </a:fld>
            <a:endParaRPr lang="en-US" sz="1200"/>
          </a:p>
        </p:txBody>
      </p:sp>
    </p:spTree>
    <p:extLst>
      <p:ext uri="{BB962C8B-B14F-4D97-AF65-F5344CB8AC3E}">
        <p14:creationId xmlns:p14="http://schemas.microsoft.com/office/powerpoint/2010/main" val="8217237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t>Northern Ireland has 2 genetic groups, one also seen in the highlands and another also present in the south of Scotland and England</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t>Differences in individuals from Devon and Cornwall almost match the county border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Calibri" charset="0"/>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latin typeface="Calibri" charset="0"/>
              </a:rPr>
              <a:t>Red cluster </a:t>
            </a:r>
            <a:r>
              <a:rPr lang="mr-IN" sz="1200" dirty="0">
                <a:latin typeface="Calibri" charset="0"/>
              </a:rPr>
              <a:t>–</a:t>
            </a:r>
            <a:r>
              <a:rPr lang="en-US" sz="1200" dirty="0">
                <a:latin typeface="Calibri" charset="0"/>
              </a:rPr>
              <a:t> people with about a quarter</a:t>
            </a:r>
            <a:r>
              <a:rPr lang="en-US" sz="1200" baseline="0" dirty="0">
                <a:latin typeface="Calibri" charset="0"/>
              </a:rPr>
              <a:t> German like ancestry and 45% French like ancestry </a:t>
            </a:r>
            <a:r>
              <a:rPr lang="mr-IN" sz="1200" baseline="0" dirty="0">
                <a:latin typeface="Calibri" charset="0"/>
              </a:rPr>
              <a:t>–</a:t>
            </a:r>
            <a:r>
              <a:rPr lang="en-US" sz="1200" baseline="0" dirty="0">
                <a:latin typeface="Calibri" charset="0"/>
              </a:rPr>
              <a:t> legacy of </a:t>
            </a:r>
            <a:r>
              <a:rPr lang="en-US" sz="1200" baseline="0" dirty="0" err="1">
                <a:latin typeface="Calibri" charset="0"/>
              </a:rPr>
              <a:t>Anglo-saxon</a:t>
            </a:r>
            <a:r>
              <a:rPr lang="en-US" sz="1200" baseline="0" dirty="0">
                <a:latin typeface="Calibri" charset="0"/>
              </a:rPr>
              <a:t> invasions</a:t>
            </a:r>
            <a:endParaRPr lang="en-US" dirty="0">
              <a:latin typeface="Calibri" charset="0"/>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C290CC3-6367-FC4D-9BB0-8478F476BF9C}" type="slidenum">
              <a:rPr lang="en-US" sz="1200"/>
              <a:pPr eaLnBrk="1" hangingPunct="1"/>
              <a:t>33</a:t>
            </a:fld>
            <a:endParaRPr lang="en-US" sz="1200"/>
          </a:p>
        </p:txBody>
      </p:sp>
    </p:spTree>
    <p:extLst>
      <p:ext uri="{BB962C8B-B14F-4D97-AF65-F5344CB8AC3E}">
        <p14:creationId xmlns:p14="http://schemas.microsoft.com/office/powerpoint/2010/main" val="13714334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a:latin typeface="Calibri" charset="0"/>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C290CC3-6367-FC4D-9BB0-8478F476BF9C}" type="slidenum">
              <a:rPr lang="en-US" sz="1200"/>
              <a:pPr eaLnBrk="1" hangingPunct="1"/>
              <a:t>34</a:t>
            </a:fld>
            <a:endParaRPr lang="en-US" sz="1200"/>
          </a:p>
        </p:txBody>
      </p:sp>
    </p:spTree>
    <p:extLst>
      <p:ext uri="{BB962C8B-B14F-4D97-AF65-F5344CB8AC3E}">
        <p14:creationId xmlns:p14="http://schemas.microsoft.com/office/powerpoint/2010/main" val="31896187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a:latin typeface="Calibri" charset="0"/>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C290CC3-6367-FC4D-9BB0-8478F476BF9C}" type="slidenum">
              <a:rPr lang="en-US" sz="1200"/>
              <a:pPr eaLnBrk="1" hangingPunct="1"/>
              <a:t>35</a:t>
            </a:fld>
            <a:endParaRPr lang="en-US" sz="1200"/>
          </a:p>
        </p:txBody>
      </p:sp>
    </p:spTree>
    <p:extLst>
      <p:ext uri="{BB962C8B-B14F-4D97-AF65-F5344CB8AC3E}">
        <p14:creationId xmlns:p14="http://schemas.microsoft.com/office/powerpoint/2010/main" val="27990488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Haplotype based clustering – reveal patterns of ancestry in the British Isles</a:t>
            </a:r>
          </a:p>
          <a:p>
            <a:endParaRPr lang="en-US" dirty="0"/>
          </a:p>
          <a:p>
            <a:r>
              <a:rPr lang="en-US" dirty="0"/>
              <a:t>In the case of the Ari be used to distinguish recent from more ancient demographic events</a:t>
            </a:r>
          </a:p>
        </p:txBody>
      </p:sp>
      <p:sp>
        <p:nvSpPr>
          <p:cNvPr id="4" name="Slide Number Placeholder 3"/>
          <p:cNvSpPr>
            <a:spLocks noGrp="1"/>
          </p:cNvSpPr>
          <p:nvPr>
            <p:ph type="sldNum" sz="quarter" idx="5"/>
          </p:nvPr>
        </p:nvSpPr>
        <p:spPr/>
        <p:txBody>
          <a:bodyPr/>
          <a:lstStyle/>
          <a:p>
            <a:fld id="{F2995F55-182B-5C44-BB74-C065A79691A9}" type="slidenum">
              <a:rPr lang="en-US" smtClean="0"/>
              <a:t>36</a:t>
            </a:fld>
            <a:endParaRPr lang="en-US"/>
          </a:p>
        </p:txBody>
      </p:sp>
    </p:spTree>
    <p:extLst>
      <p:ext uri="{BB962C8B-B14F-4D97-AF65-F5344CB8AC3E}">
        <p14:creationId xmlns:p14="http://schemas.microsoft.com/office/powerpoint/2010/main" val="26565385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populations – red and yellow admix r generations ago followed by random mating.</a:t>
            </a:r>
          </a:p>
          <a:p>
            <a:endParaRPr lang="en-US" dirty="0"/>
          </a:p>
          <a:p>
            <a:r>
              <a:rPr lang="en-US" dirty="0"/>
              <a:t>Genetic pieces from each population get smaller each subsequent generation due to recombination</a:t>
            </a:r>
          </a:p>
          <a:p>
            <a:endParaRPr lang="en-US" dirty="0"/>
          </a:p>
          <a:p>
            <a:endParaRPr lang="en-US" dirty="0"/>
          </a:p>
        </p:txBody>
      </p:sp>
      <p:sp>
        <p:nvSpPr>
          <p:cNvPr id="4" name="Slide Number Placeholder 3"/>
          <p:cNvSpPr>
            <a:spLocks noGrp="1"/>
          </p:cNvSpPr>
          <p:nvPr>
            <p:ph type="sldNum" sz="quarter" idx="5"/>
          </p:nvPr>
        </p:nvSpPr>
        <p:spPr/>
        <p:txBody>
          <a:bodyPr/>
          <a:lstStyle/>
          <a:p>
            <a:fld id="{F2995F55-182B-5C44-BB74-C065A79691A9}" type="slidenum">
              <a:rPr lang="en-US" smtClean="0"/>
              <a:t>37</a:t>
            </a:fld>
            <a:endParaRPr lang="en-US"/>
          </a:p>
        </p:txBody>
      </p:sp>
    </p:spTree>
    <p:extLst>
      <p:ext uri="{BB962C8B-B14F-4D97-AF65-F5344CB8AC3E}">
        <p14:creationId xmlns:p14="http://schemas.microsoft.com/office/powerpoint/2010/main" val="30418330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995F55-182B-5C44-BB74-C065A79691A9}" type="slidenum">
              <a:rPr lang="en-US" smtClean="0"/>
              <a:t>38</a:t>
            </a:fld>
            <a:endParaRPr lang="en-US"/>
          </a:p>
        </p:txBody>
      </p:sp>
    </p:spTree>
    <p:extLst>
      <p:ext uri="{BB962C8B-B14F-4D97-AF65-F5344CB8AC3E}">
        <p14:creationId xmlns:p14="http://schemas.microsoft.com/office/powerpoint/2010/main" val="37026959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plot admixture chunk size (red or yellow) on the y-axis and genetic distance between chunks on the x-axis. </a:t>
            </a:r>
          </a:p>
          <a:p>
            <a:endParaRPr lang="en-US" dirty="0"/>
          </a:p>
          <a:p>
            <a:r>
              <a:rPr lang="en-US" dirty="0"/>
              <a:t>The rate of decline of admixture LD follows an exponential or rate R which is directly related to the number of generations since admixture, since that indicates how many </a:t>
            </a:r>
            <a:r>
              <a:rPr lang="en-US" dirty="0" err="1"/>
              <a:t>recombinations</a:t>
            </a:r>
            <a:r>
              <a:rPr lang="en-US" dirty="0"/>
              <a:t> have occurred between any two SNPs. </a:t>
            </a:r>
          </a:p>
          <a:p>
            <a:endParaRPr lang="en-US" dirty="0"/>
          </a:p>
          <a:p>
            <a:r>
              <a:rPr lang="en-US" dirty="0"/>
              <a:t>Excess of large segments in more recent admixture compared to older admixture</a:t>
            </a:r>
          </a:p>
          <a:p>
            <a:endParaRPr lang="en-US" dirty="0"/>
          </a:p>
          <a:p>
            <a:r>
              <a:rPr lang="en-US" dirty="0"/>
              <a:t>fit exponentials to inferred</a:t>
            </a:r>
            <a:r>
              <a:rPr lang="en-US" baseline="0" dirty="0"/>
              <a:t> chunk pairs to assess whether admixture has occurred and if so between which sources and when!</a:t>
            </a:r>
            <a:endParaRPr lang="en-US" dirty="0"/>
          </a:p>
          <a:p>
            <a:endParaRPr lang="en-US" dirty="0"/>
          </a:p>
        </p:txBody>
      </p:sp>
      <p:sp>
        <p:nvSpPr>
          <p:cNvPr id="4" name="Slide Number Placeholder 3"/>
          <p:cNvSpPr>
            <a:spLocks noGrp="1"/>
          </p:cNvSpPr>
          <p:nvPr>
            <p:ph type="sldNum" sz="quarter" idx="10"/>
          </p:nvPr>
        </p:nvSpPr>
        <p:spPr/>
        <p:txBody>
          <a:bodyPr/>
          <a:lstStyle/>
          <a:p>
            <a:fld id="{F2995F55-182B-5C44-BB74-C065A79691A9}" type="slidenum">
              <a:rPr lang="en-US" smtClean="0"/>
              <a:t>39</a:t>
            </a:fld>
            <a:endParaRPr lang="en-US"/>
          </a:p>
        </p:txBody>
      </p:sp>
    </p:spTree>
    <p:extLst>
      <p:ext uri="{BB962C8B-B14F-4D97-AF65-F5344CB8AC3E}">
        <p14:creationId xmlns:p14="http://schemas.microsoft.com/office/powerpoint/2010/main" val="20106212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995F55-182B-5C44-BB74-C065A79691A9}" type="slidenum">
              <a:rPr lang="en-US" smtClean="0"/>
              <a:t>40</a:t>
            </a:fld>
            <a:endParaRPr lang="en-US"/>
          </a:p>
        </p:txBody>
      </p:sp>
    </p:spTree>
    <p:extLst>
      <p:ext uri="{BB962C8B-B14F-4D97-AF65-F5344CB8AC3E}">
        <p14:creationId xmlns:p14="http://schemas.microsoft.com/office/powerpoint/2010/main" val="4162373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We’ll start with a schematic overview of some of the major mechanisms of determining population structure.</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Cartoon example of three populations. </a:t>
            </a:r>
            <a:endParaRPr lang="en-GB" dirty="0">
              <a:effectLst/>
            </a:endParaRP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You can see here that PCA – which takes multidimensional data and collapses it into a reduced number of dimensions which maximally explain the data - can be easily used to visualise structure and it doesn’t require any prior knowledge.</a:t>
            </a:r>
          </a:p>
          <a:p>
            <a:endParaRPr lang="en-GB" dirty="0"/>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Another approach is clustering approaches like ADMIXTURE and STRUCTURE which can provides estimates of the proportion of each individual genomes from populations 1, 2 and 3 are inferred to share.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a:effectLst/>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While we can also detect particularly tracts in which parts of the genome are inherited from which ancestors in a population using chromosomal painting approaches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I’ll focus on these last two in this talk – how we go about doing this, some of the challenges and downstream uses of having resolved genetic diversity in these ways</a:t>
            </a:r>
            <a:endParaRPr lang="en-GB" dirty="0">
              <a:effectLst/>
            </a:endParaRPr>
          </a:p>
          <a:p>
            <a:endParaRPr lang="en-GB" dirty="0"/>
          </a:p>
          <a:p>
            <a:endParaRPr lang="en-US" dirty="0"/>
          </a:p>
        </p:txBody>
      </p:sp>
      <p:sp>
        <p:nvSpPr>
          <p:cNvPr id="4" name="Slide Number Placeholder 3"/>
          <p:cNvSpPr>
            <a:spLocks noGrp="1"/>
          </p:cNvSpPr>
          <p:nvPr>
            <p:ph type="sldNum" sz="quarter" idx="5"/>
          </p:nvPr>
        </p:nvSpPr>
        <p:spPr/>
        <p:txBody>
          <a:bodyPr/>
          <a:lstStyle/>
          <a:p>
            <a:fld id="{F2995F55-182B-5C44-BB74-C065A79691A9}" type="slidenum">
              <a:rPr lang="en-US" smtClean="0"/>
              <a:t>4</a:t>
            </a:fld>
            <a:endParaRPr lang="en-US"/>
          </a:p>
        </p:txBody>
      </p:sp>
    </p:spTree>
    <p:extLst>
      <p:ext uri="{BB962C8B-B14F-4D97-AF65-F5344CB8AC3E}">
        <p14:creationId xmlns:p14="http://schemas.microsoft.com/office/powerpoint/2010/main" val="283663795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Simulate a scenario of admixture between Brahui and Yoruba with 80% and 20% contributions occurring 30 generations ago</a:t>
            </a:r>
          </a:p>
          <a:p>
            <a:endParaRPr lang="en-US" dirty="0"/>
          </a:p>
          <a:p>
            <a:r>
              <a:rPr lang="en-US" dirty="0"/>
              <a:t>Paint the chromosome of the simulated admixed individual</a:t>
            </a:r>
          </a:p>
          <a:p>
            <a:r>
              <a:rPr lang="en-US" dirty="0"/>
              <a:t>This is using 93 other world wide populations you can see it is quite noisy</a:t>
            </a:r>
          </a:p>
          <a:p>
            <a:endParaRPr lang="en-US" dirty="0"/>
          </a:p>
          <a:p>
            <a:r>
              <a:rPr lang="en-US" dirty="0"/>
              <a:t>We can clean this up using a simple linear model where we explain the ancestry of vector Y as a linear combination of the painting profiles of all donor individuals</a:t>
            </a:r>
          </a:p>
          <a:p>
            <a:r>
              <a:rPr lang="en-US" dirty="0">
                <a:sym typeface="Wingdings" pitchFamily="2" charset="2"/>
              </a:rPr>
              <a:t> Take forward the beta values which gives a cleaned painting – you can see this is quite close to the truth</a:t>
            </a:r>
          </a:p>
          <a:p>
            <a:endParaRPr lang="en-US" dirty="0">
              <a:sym typeface="Wingdings" pitchFamily="2" charset="2"/>
            </a:endParaRPr>
          </a:p>
          <a:p>
            <a:r>
              <a:rPr lang="en-US" dirty="0">
                <a:sym typeface="Wingdings" pitchFamily="2" charset="2"/>
              </a:rPr>
              <a:t>So this allows us to identify possible admixing sources but can we then also fit exponentials to predict when the simulated admixture event </a:t>
            </a:r>
            <a:r>
              <a:rPr lang="en-US" dirty="0" err="1">
                <a:sym typeface="Wingdings" pitchFamily="2" charset="2"/>
              </a:rPr>
              <a:t>occured</a:t>
            </a:r>
            <a:r>
              <a:rPr lang="en-US" dirty="0">
                <a:sym typeface="Wingdings" pitchFamily="2" charset="2"/>
              </a:rPr>
              <a:t>?</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F2995F55-182B-5C44-BB74-C065A79691A9}" type="slidenum">
              <a:rPr lang="en-US" smtClean="0"/>
              <a:t>41</a:t>
            </a:fld>
            <a:endParaRPr lang="en-US"/>
          </a:p>
        </p:txBody>
      </p:sp>
    </p:spTree>
    <p:extLst>
      <p:ext uri="{BB962C8B-B14F-4D97-AF65-F5344CB8AC3E}">
        <p14:creationId xmlns:p14="http://schemas.microsoft.com/office/powerpoint/2010/main" val="199719604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Inference – we’ll do this in the practical</a:t>
            </a:r>
          </a:p>
          <a:p>
            <a:endParaRPr lang="en-US" dirty="0"/>
          </a:p>
          <a:p>
            <a:r>
              <a:rPr lang="en-GB" sz="1200" b="0" i="0" u="none" strike="noStrike" kern="1200" dirty="0">
                <a:solidFill>
                  <a:schemeClr val="tx1"/>
                </a:solidFill>
                <a:effectLst/>
                <a:latin typeface="+mn-lt"/>
                <a:ea typeface="+mn-ea"/>
                <a:cs typeface="+mn-cs"/>
              </a:rPr>
              <a:t>Our model fitting narrows the donor set largely to Central-South Asia and Africa, generating a “cleaned” painting.</a:t>
            </a:r>
            <a:endParaRPr lang="en-US" dirty="0"/>
          </a:p>
          <a:p>
            <a:endParaRPr lang="en-US" dirty="0"/>
          </a:p>
          <a:p>
            <a:r>
              <a:rPr lang="en-GB" sz="1200" b="0" i="0" u="none" strike="noStrike" kern="1200" dirty="0" err="1">
                <a:solidFill>
                  <a:schemeClr val="tx1"/>
                </a:solidFill>
                <a:effectLst/>
                <a:latin typeface="+mn-lt"/>
                <a:ea typeface="+mn-ea"/>
                <a:cs typeface="+mn-cs"/>
              </a:rPr>
              <a:t>Coancestry</a:t>
            </a:r>
            <a:r>
              <a:rPr lang="en-GB" sz="1200" b="0" i="0" u="none" strike="noStrike" kern="1200" dirty="0">
                <a:solidFill>
                  <a:schemeClr val="tx1"/>
                </a:solidFill>
                <a:effectLst/>
                <a:latin typeface="+mn-lt"/>
                <a:ea typeface="+mn-ea"/>
                <a:cs typeface="+mn-cs"/>
              </a:rPr>
              <a:t> curves (black line) show relative probability of jointly copying two chunks from red (Balochi; </a:t>
            </a:r>
            <a:r>
              <a:rPr lang="en-GB" sz="1200" b="0" i="1" u="none" strike="noStrike" kern="1200" dirty="0">
                <a:solidFill>
                  <a:schemeClr val="tx1"/>
                </a:solidFill>
                <a:effectLst/>
                <a:latin typeface="+mn-lt"/>
                <a:ea typeface="+mn-ea"/>
                <a:cs typeface="+mn-cs"/>
              </a:rPr>
              <a:t>F</a:t>
            </a:r>
            <a:r>
              <a:rPr lang="en-GB" sz="1200" b="0" i="1" u="none" strike="noStrike" kern="1200" baseline="-25000" dirty="0">
                <a:solidFill>
                  <a:schemeClr val="tx1"/>
                </a:solidFill>
                <a:effectLst/>
                <a:latin typeface="+mn-lt"/>
                <a:ea typeface="+mn-ea"/>
                <a:cs typeface="+mn-cs"/>
              </a:rPr>
              <a:t>ST</a:t>
            </a:r>
            <a:r>
              <a:rPr lang="en-GB" sz="1200" b="0" i="0" u="none" strike="noStrike" kern="1200" dirty="0">
                <a:solidFill>
                  <a:schemeClr val="tx1"/>
                </a:solidFill>
                <a:effectLst/>
                <a:latin typeface="+mn-lt"/>
                <a:ea typeface="+mn-ea"/>
                <a:cs typeface="+mn-cs"/>
              </a:rPr>
              <a:t> =0.003 with Brahui) and/or yellow (</a:t>
            </a:r>
            <a:r>
              <a:rPr lang="en-GB" sz="1200" b="0" i="0" u="none" strike="noStrike" kern="1200" dirty="0" err="1">
                <a:solidFill>
                  <a:schemeClr val="tx1"/>
                </a:solidFill>
                <a:effectLst/>
                <a:latin typeface="+mn-lt"/>
                <a:ea typeface="+mn-ea"/>
                <a:cs typeface="+mn-cs"/>
              </a:rPr>
              <a:t>Mandenka</a:t>
            </a:r>
            <a:r>
              <a:rPr lang="en-GB" sz="1200" b="0" i="0" u="none" strike="noStrike" kern="1200" dirty="0">
                <a:solidFill>
                  <a:schemeClr val="tx1"/>
                </a:solidFill>
                <a:effectLst/>
                <a:latin typeface="+mn-lt"/>
                <a:ea typeface="+mn-ea"/>
                <a:cs typeface="+mn-cs"/>
              </a:rPr>
              <a:t>; </a:t>
            </a:r>
            <a:r>
              <a:rPr lang="en-GB" sz="1200" b="0" i="1" u="none" strike="noStrike" kern="1200" dirty="0">
                <a:solidFill>
                  <a:schemeClr val="tx1"/>
                </a:solidFill>
                <a:effectLst/>
                <a:latin typeface="+mn-lt"/>
                <a:ea typeface="+mn-ea"/>
                <a:cs typeface="+mn-cs"/>
              </a:rPr>
              <a:t>F</a:t>
            </a:r>
            <a:r>
              <a:rPr lang="en-GB" sz="1200" b="0" i="1" u="none" strike="noStrike" kern="1200" baseline="-25000" dirty="0">
                <a:solidFill>
                  <a:schemeClr val="tx1"/>
                </a:solidFill>
                <a:effectLst/>
                <a:latin typeface="+mn-lt"/>
                <a:ea typeface="+mn-ea"/>
                <a:cs typeface="+mn-cs"/>
              </a:rPr>
              <a:t>ST</a:t>
            </a:r>
            <a:r>
              <a:rPr lang="en-GB" sz="1200" b="0" i="0" u="none" strike="noStrike" kern="1200" dirty="0">
                <a:solidFill>
                  <a:schemeClr val="tx1"/>
                </a:solidFill>
                <a:effectLst/>
                <a:latin typeface="+mn-lt"/>
                <a:ea typeface="+mn-ea"/>
                <a:cs typeface="+mn-cs"/>
              </a:rPr>
              <a:t> =0.009 with Yoruba) donors, at varying genetic distances. The curves closely fit an exponential decay (green line) with rate 30 generations (95% CI: 27-33). The positive slope for the Balochi – </a:t>
            </a:r>
            <a:r>
              <a:rPr lang="en-GB" sz="1200" b="0" i="0" u="none" strike="noStrike" kern="1200" dirty="0" err="1">
                <a:solidFill>
                  <a:schemeClr val="tx1"/>
                </a:solidFill>
                <a:effectLst/>
                <a:latin typeface="+mn-lt"/>
                <a:ea typeface="+mn-ea"/>
                <a:cs typeface="+mn-cs"/>
              </a:rPr>
              <a:t>Mandenka</a:t>
            </a:r>
            <a:r>
              <a:rPr lang="en-GB" sz="1200" b="0" i="0" u="none" strike="noStrike" kern="1200" dirty="0">
                <a:solidFill>
                  <a:schemeClr val="tx1"/>
                </a:solidFill>
                <a:effectLst/>
                <a:latin typeface="+mn-lt"/>
                <a:ea typeface="+mn-ea"/>
                <a:cs typeface="+mn-cs"/>
              </a:rPr>
              <a:t> curve (middle) implies these donors represent different admixing sources</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F2995F55-182B-5C44-BB74-C065A79691A9}" type="slidenum">
              <a:rPr lang="en-US" smtClean="0"/>
              <a:t>42</a:t>
            </a:fld>
            <a:endParaRPr lang="en-US"/>
          </a:p>
        </p:txBody>
      </p:sp>
    </p:spTree>
    <p:extLst>
      <p:ext uri="{BB962C8B-B14F-4D97-AF65-F5344CB8AC3E}">
        <p14:creationId xmlns:p14="http://schemas.microsoft.com/office/powerpoint/2010/main" val="32456056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 applied this to 93 human populations</a:t>
            </a:r>
          </a:p>
        </p:txBody>
      </p:sp>
      <p:sp>
        <p:nvSpPr>
          <p:cNvPr id="4" name="Slide Number Placeholder 3"/>
          <p:cNvSpPr>
            <a:spLocks noGrp="1"/>
          </p:cNvSpPr>
          <p:nvPr>
            <p:ph type="sldNum" sz="quarter" idx="10"/>
          </p:nvPr>
        </p:nvSpPr>
        <p:spPr/>
        <p:txBody>
          <a:bodyPr/>
          <a:lstStyle/>
          <a:p>
            <a:fld id="{7F6D99C9-179B-3742-A64B-90B69D961961}" type="slidenum">
              <a:rPr lang="en-US" smtClean="0"/>
              <a:t>43</a:t>
            </a:fld>
            <a:endParaRPr lang="en-US"/>
          </a:p>
        </p:txBody>
      </p:sp>
    </p:spTree>
    <p:extLst>
      <p:ext uri="{BB962C8B-B14F-4D97-AF65-F5344CB8AC3E}">
        <p14:creationId xmlns:p14="http://schemas.microsoft.com/office/powerpoint/2010/main" val="311155528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76 </a:t>
            </a:r>
            <a:r>
              <a:rPr lang="mr-IN" dirty="0"/>
              <a:t>–</a:t>
            </a:r>
            <a:r>
              <a:rPr lang="en-US" dirty="0"/>
              <a:t> confidently assigned admixture</a:t>
            </a:r>
          </a:p>
        </p:txBody>
      </p:sp>
      <p:sp>
        <p:nvSpPr>
          <p:cNvPr id="4" name="Slide Number Placeholder 3"/>
          <p:cNvSpPr>
            <a:spLocks noGrp="1"/>
          </p:cNvSpPr>
          <p:nvPr>
            <p:ph type="sldNum" sz="quarter" idx="10"/>
          </p:nvPr>
        </p:nvSpPr>
        <p:spPr/>
        <p:txBody>
          <a:bodyPr/>
          <a:lstStyle/>
          <a:p>
            <a:fld id="{7F6D99C9-179B-3742-A64B-90B69D961961}" type="slidenum">
              <a:rPr lang="en-US" smtClean="0"/>
              <a:t>44</a:t>
            </a:fld>
            <a:endParaRPr lang="en-US"/>
          </a:p>
        </p:txBody>
      </p:sp>
    </p:spTree>
    <p:extLst>
      <p:ext uri="{BB962C8B-B14F-4D97-AF65-F5344CB8AC3E}">
        <p14:creationId xmlns:p14="http://schemas.microsoft.com/office/powerpoint/2010/main" val="18589786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Genetic signals of Mongol Empire in Eurasia</a:t>
            </a:r>
          </a:p>
          <a:p>
            <a:r>
              <a:rPr lang="en-US" dirty="0"/>
              <a:t>European mixing in China at the time of the silk road</a:t>
            </a:r>
          </a:p>
          <a:p>
            <a:r>
              <a:rPr lang="en-US" dirty="0"/>
              <a:t>Colonial migrations in the Americas</a:t>
            </a:r>
          </a:p>
          <a:p>
            <a:endParaRPr lang="en-US" dirty="0"/>
          </a:p>
          <a:p>
            <a:r>
              <a:rPr lang="en-US" dirty="0"/>
              <a:t>Admixture is super common. </a:t>
            </a:r>
          </a:p>
          <a:p>
            <a:r>
              <a:rPr lang="en-US" dirty="0"/>
              <a:t>Many of these events correlated with known history </a:t>
            </a:r>
            <a:r>
              <a:rPr lang="mr-IN" dirty="0"/>
              <a:t>–</a:t>
            </a:r>
            <a:r>
              <a:rPr lang="en-US" dirty="0"/>
              <a:t> but</a:t>
            </a:r>
            <a:r>
              <a:rPr lang="en-US" baseline="0" dirty="0"/>
              <a:t> also potential for DNA and these kind of approaches to inform you on events in the deeper past or for which there is no written record</a:t>
            </a:r>
          </a:p>
          <a:p>
            <a:endParaRPr lang="en-US" baseline="0" dirty="0"/>
          </a:p>
          <a:p>
            <a:r>
              <a:rPr lang="en-US" baseline="0" dirty="0" err="1"/>
              <a:t>aDNA</a:t>
            </a:r>
            <a:r>
              <a:rPr lang="en-US" baseline="0" dirty="0"/>
              <a:t> - ancient admixing sources</a:t>
            </a:r>
            <a:endParaRPr lang="en-US" dirty="0"/>
          </a:p>
          <a:p>
            <a:endParaRPr lang="en-US" dirty="0"/>
          </a:p>
        </p:txBody>
      </p:sp>
      <p:sp>
        <p:nvSpPr>
          <p:cNvPr id="4" name="Slide Number Placeholder 3"/>
          <p:cNvSpPr>
            <a:spLocks noGrp="1"/>
          </p:cNvSpPr>
          <p:nvPr>
            <p:ph type="sldNum" sz="quarter" idx="10"/>
          </p:nvPr>
        </p:nvSpPr>
        <p:spPr/>
        <p:txBody>
          <a:bodyPr/>
          <a:lstStyle/>
          <a:p>
            <a:fld id="{7F6D99C9-179B-3742-A64B-90B69D961961}" type="slidenum">
              <a:rPr lang="en-US" smtClean="0"/>
              <a:t>45</a:t>
            </a:fld>
            <a:endParaRPr lang="en-US"/>
          </a:p>
        </p:txBody>
      </p:sp>
    </p:spTree>
    <p:extLst>
      <p:ext uri="{BB962C8B-B14F-4D97-AF65-F5344CB8AC3E}">
        <p14:creationId xmlns:p14="http://schemas.microsoft.com/office/powerpoint/2010/main" val="20170798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a:t>
            </a:r>
          </a:p>
          <a:p>
            <a:endParaRPr lang="en-US" dirty="0"/>
          </a:p>
        </p:txBody>
      </p:sp>
      <p:sp>
        <p:nvSpPr>
          <p:cNvPr id="4" name="Slide Number Placeholder 3"/>
          <p:cNvSpPr>
            <a:spLocks noGrp="1"/>
          </p:cNvSpPr>
          <p:nvPr>
            <p:ph type="sldNum" sz="quarter" idx="5"/>
          </p:nvPr>
        </p:nvSpPr>
        <p:spPr/>
        <p:txBody>
          <a:bodyPr/>
          <a:lstStyle/>
          <a:p>
            <a:fld id="{F2995F55-182B-5C44-BB74-C065A79691A9}" type="slidenum">
              <a:rPr lang="en-US" smtClean="0"/>
              <a:t>47</a:t>
            </a:fld>
            <a:endParaRPr lang="en-US"/>
          </a:p>
        </p:txBody>
      </p:sp>
    </p:spTree>
    <p:extLst>
      <p:ext uri="{BB962C8B-B14F-4D97-AF65-F5344CB8AC3E}">
        <p14:creationId xmlns:p14="http://schemas.microsoft.com/office/powerpoint/2010/main" val="16895667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Identifiying</a:t>
            </a:r>
            <a:r>
              <a:rPr lang="en-US" dirty="0"/>
              <a:t> coalescence events between haplotypic blocks – Leo </a:t>
            </a:r>
            <a:r>
              <a:rPr lang="en-US" dirty="0" err="1"/>
              <a:t>wil</a:t>
            </a:r>
            <a:r>
              <a:rPr lang="en-US" dirty="0"/>
              <a:t> talk about this later</a:t>
            </a:r>
          </a:p>
        </p:txBody>
      </p:sp>
      <p:sp>
        <p:nvSpPr>
          <p:cNvPr id="4" name="Slide Number Placeholder 3"/>
          <p:cNvSpPr>
            <a:spLocks noGrp="1"/>
          </p:cNvSpPr>
          <p:nvPr>
            <p:ph type="sldNum" sz="quarter" idx="10"/>
          </p:nvPr>
        </p:nvSpPr>
        <p:spPr/>
        <p:txBody>
          <a:bodyPr/>
          <a:lstStyle/>
          <a:p>
            <a:fld id="{7F6D99C9-179B-3742-A64B-90B69D961961}" type="slidenum">
              <a:rPr lang="en-US" smtClean="0"/>
              <a:t>48</a:t>
            </a:fld>
            <a:endParaRPr lang="en-US"/>
          </a:p>
        </p:txBody>
      </p:sp>
    </p:spTree>
    <p:extLst>
      <p:ext uri="{BB962C8B-B14F-4D97-AF65-F5344CB8AC3E}">
        <p14:creationId xmlns:p14="http://schemas.microsoft.com/office/powerpoint/2010/main" val="33771702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So we’ve talked about the underlying framework of model based clustering</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Some major advantages of these methods is they are reasonably fast and easy to run and give a good approximation to diversity in a dataset – even if care must be taken in the interpretation. We’ll run ADMIXTURE in the practical.</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Methods tend to be based on allele frequencies at unlinked sites.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Going beyond this we are often interested not only in the genome-wide ancestry but the ancestry at different loci – and to acknowledge the fact that loci in recombing populations can display different patterns of linkage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a:p>
          <a:p>
            <a:endParaRPr lang="en-US" dirty="0"/>
          </a:p>
        </p:txBody>
      </p:sp>
      <p:sp>
        <p:nvSpPr>
          <p:cNvPr id="4" name="Slide Number Placeholder 3"/>
          <p:cNvSpPr>
            <a:spLocks noGrp="1"/>
          </p:cNvSpPr>
          <p:nvPr>
            <p:ph type="sldNum" sz="quarter" idx="5"/>
          </p:nvPr>
        </p:nvSpPr>
        <p:spPr/>
        <p:txBody>
          <a:bodyPr/>
          <a:lstStyle/>
          <a:p>
            <a:fld id="{F2995F55-182B-5C44-BB74-C065A79691A9}" type="slidenum">
              <a:rPr lang="en-US" smtClean="0"/>
              <a:t>5</a:t>
            </a:fld>
            <a:endParaRPr lang="en-US"/>
          </a:p>
        </p:txBody>
      </p:sp>
    </p:spTree>
    <p:extLst>
      <p:ext uri="{BB962C8B-B14F-4D97-AF65-F5344CB8AC3E}">
        <p14:creationId xmlns:p14="http://schemas.microsoft.com/office/powerpoint/2010/main" val="21169375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At the point of having a well curated set of genotypes there are many ways of going about determining population structure</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Highlighting some major methods here – some of which we’ll also discuss and use in the practical</a:t>
            </a:r>
          </a:p>
          <a:p>
            <a:endParaRPr lang="en-GB" sz="1200" b="0"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F2995F55-182B-5C44-BB74-C065A79691A9}" type="slidenum">
              <a:rPr lang="en-US" smtClean="0"/>
              <a:t>6</a:t>
            </a:fld>
            <a:endParaRPr lang="en-US"/>
          </a:p>
        </p:txBody>
      </p:sp>
    </p:spTree>
    <p:extLst>
      <p:ext uri="{BB962C8B-B14F-4D97-AF65-F5344CB8AC3E}">
        <p14:creationId xmlns:p14="http://schemas.microsoft.com/office/powerpoint/2010/main" val="2217441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 with simplest – allele frequency based clustering</a:t>
            </a:r>
          </a:p>
          <a:p>
            <a:r>
              <a:rPr lang="en-US" dirty="0"/>
              <a:t>- Essentially taking sets of genotypes from individuals and grouping them into clusters based on genetic similarity</a:t>
            </a:r>
          </a:p>
          <a:p>
            <a:r>
              <a:rPr lang="en-US" dirty="0"/>
              <a:t> - I’ll talk through the premise underlying the STRUCTURE algorithm</a:t>
            </a:r>
          </a:p>
          <a:p>
            <a:endParaRPr lang="en-US" dirty="0"/>
          </a:p>
          <a:p>
            <a:r>
              <a:rPr lang="en-US" dirty="0"/>
              <a:t>So lets as a simple example take 12 haploid individuals</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And we have the SNPs for each one of these individuals I as 1 through L – the colour of the circles is just denoting a genotype – black or white</a:t>
            </a:r>
          </a:p>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Lets classify 12 (haploid) individuals into a randomly proposed </a:t>
            </a:r>
            <a:r>
              <a:rPr lang="en-GB" sz="1200" i="1" kern="1200" dirty="0">
                <a:solidFill>
                  <a:schemeClr val="tx1"/>
                </a:solidFill>
                <a:effectLst/>
                <a:latin typeface="+mn-lt"/>
                <a:ea typeface="+mn-ea"/>
                <a:cs typeface="+mn-cs"/>
              </a:rPr>
              <a:t>K </a:t>
            </a:r>
            <a:r>
              <a:rPr lang="en-GB" sz="1200" kern="1200" dirty="0">
                <a:solidFill>
                  <a:schemeClr val="tx1"/>
                </a:solidFill>
                <a:effectLst/>
                <a:latin typeface="+mn-lt"/>
                <a:ea typeface="+mn-ea"/>
                <a:cs typeface="+mn-cs"/>
              </a:rPr>
              <a:t>= 2 clusters – trying out the pink and the blue here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For any allele we can assess its frequency in the cluster as –j</a:t>
            </a:r>
            <a:r>
              <a:rPr lang="en-US" sz="1200" kern="1200" dirty="0">
                <a:solidFill>
                  <a:schemeClr val="tx1"/>
                </a:solidFill>
                <a:effectLst/>
                <a:latin typeface="+mn-lt"/>
                <a:ea typeface="+mn-ea"/>
                <a:cs typeface="+mn-cs"/>
              </a:rPr>
              <a:t> – example for one allele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Test the fit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F2995F55-182B-5C44-BB74-C065A79691A9}" type="slidenum">
              <a:rPr lang="en-US" smtClean="0"/>
              <a:t>8</a:t>
            </a:fld>
            <a:endParaRPr lang="en-US"/>
          </a:p>
        </p:txBody>
      </p:sp>
    </p:spTree>
    <p:extLst>
      <p:ext uri="{BB962C8B-B14F-4D97-AF65-F5344CB8AC3E}">
        <p14:creationId xmlns:p14="http://schemas.microsoft.com/office/powerpoint/2010/main" val="868832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critical point here is that you can see the contribution of each site is considered independently – this is one of the reasons to prune for SNPs in high LD before running such clustering algorithms</a:t>
            </a:r>
            <a:endParaRPr lang="en-GB" sz="1200" kern="1200" dirty="0">
              <a:solidFill>
                <a:schemeClr val="tx1"/>
              </a:solidFill>
              <a:effectLst/>
              <a:latin typeface="+mn-lt"/>
              <a:ea typeface="+mn-ea"/>
              <a:cs typeface="+mn-cs"/>
            </a:endParaRPr>
          </a:p>
          <a:p>
            <a:endParaRPr lang="en-GB" dirty="0"/>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There are also different methods rather than sampling via MCMC, for instance ADMIXTURE maximises the likelihood using high dimensional optimisation.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a:effectLst/>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effectLst/>
              </a:rPr>
              <a:t>And also algorithms like STRUCTURE can be implemented in multiple ways –  no admixture model, admixture model, linkage model</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a:effectLst/>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effectLst/>
              </a:rPr>
              <a:t>Also suite of tools– </a:t>
            </a:r>
            <a:r>
              <a:rPr lang="en-GB" dirty="0" err="1">
                <a:effectLst/>
              </a:rPr>
              <a:t>eg.</a:t>
            </a:r>
            <a:r>
              <a:rPr lang="en-GB" dirty="0">
                <a:effectLst/>
              </a:rPr>
              <a:t> </a:t>
            </a:r>
            <a:r>
              <a:rPr lang="en-GB" dirty="0" err="1">
                <a:effectLst/>
              </a:rPr>
              <a:t>Geneland</a:t>
            </a:r>
            <a:r>
              <a:rPr lang="en-GB" dirty="0">
                <a:effectLst/>
              </a:rPr>
              <a:t> which use spatial priors on cluster membership – useful if have georeferenced data and a sample with high levels of isolation by distance</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F2995F55-182B-5C44-BB74-C065A79691A9}" type="slidenum">
              <a:rPr lang="en-US" smtClean="0"/>
              <a:t>9</a:t>
            </a:fld>
            <a:endParaRPr lang="en-US"/>
          </a:p>
        </p:txBody>
      </p:sp>
    </p:spTree>
    <p:extLst>
      <p:ext uri="{BB962C8B-B14F-4D97-AF65-F5344CB8AC3E}">
        <p14:creationId xmlns:p14="http://schemas.microsoft.com/office/powerpoint/2010/main" val="2028061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Of course these methods have been applied very successfully – and </a:t>
            </a:r>
            <a:r>
              <a:rPr lang="en-GB" sz="1200" b="0" i="0" u="none" strike="noStrike" kern="1200" dirty="0">
                <a:solidFill>
                  <a:schemeClr val="tx1"/>
                </a:solidFill>
                <a:effectLst/>
                <a:latin typeface="+mn-lt"/>
                <a:ea typeface="+mn-ea"/>
                <a:cs typeface="+mn-cs"/>
              </a:rPr>
              <a:t>model-based clustering has become a popular approach to visualise the genetic ancestry of humans and other organism</a:t>
            </a:r>
            <a:endParaRPr lang="en-GB" dirty="0"/>
          </a:p>
          <a:p>
            <a:endParaRPr lang="en-GB" dirty="0"/>
          </a:p>
          <a:p>
            <a:r>
              <a:rPr lang="en-GB" dirty="0"/>
              <a:t>textbook example is from Rosenberg et al which partitioned the variation observed in global human populations using ADMIXTURE based clustering. Values of K-2 through to K=6.</a:t>
            </a:r>
          </a:p>
          <a:p>
            <a:endParaRPr lang="en-GB" dirty="0">
              <a:effectLst/>
            </a:endParaRPr>
          </a:p>
          <a:p>
            <a:r>
              <a:rPr lang="en-GB" dirty="0">
                <a:effectLst/>
              </a:rPr>
              <a:t>At K=2 diversity is partitioned into Africa, Europe, the Middle East. Central South Asia compared to East Asia, Oceania and the Americas</a:t>
            </a:r>
          </a:p>
          <a:p>
            <a:r>
              <a:rPr lang="en-GB" dirty="0">
                <a:effectLst/>
              </a:rPr>
              <a:t>At K-3 African populations are split from Europe, Middle East and Central South Asia</a:t>
            </a:r>
          </a:p>
          <a:p>
            <a:r>
              <a:rPr lang="en-GB" dirty="0">
                <a:effectLst/>
              </a:rPr>
              <a:t>K=4 allows separating of East Asia from Oceanian and American groups</a:t>
            </a:r>
          </a:p>
          <a:p>
            <a:r>
              <a:rPr lang="en-GB" dirty="0">
                <a:effectLst/>
              </a:rPr>
              <a:t>K=5 Oceania groups are split from the Americas</a:t>
            </a:r>
          </a:p>
          <a:p>
            <a:r>
              <a:rPr lang="en-GB" dirty="0">
                <a:effectLst/>
              </a:rPr>
              <a:t>K-6 Kalash</a:t>
            </a:r>
          </a:p>
          <a:p>
            <a:endParaRPr lang="en-GB" dirty="0">
              <a:effectLst/>
            </a:endParaRPr>
          </a:p>
          <a:p>
            <a:r>
              <a:rPr lang="en-GB" dirty="0">
                <a:effectLst/>
              </a:rPr>
              <a:t>So while this is recovering major population structure there are some important observations here</a:t>
            </a:r>
          </a:p>
          <a:p>
            <a:endParaRPr lang="en-GB" dirty="0">
              <a:effectLst/>
            </a:endParaRPr>
          </a:p>
          <a:p>
            <a:pPr marL="228600" indent="-228600">
              <a:buAutoNum type="arabicParenR"/>
            </a:pPr>
            <a:r>
              <a:rPr lang="en-GB" dirty="0">
                <a:effectLst/>
              </a:rPr>
              <a:t>For instance, without question one of the biggest determinants of genetic diversity in human populations is the out of African migrations of modern humans around 70,000 or so years ago. Strong differing patterns of LD and heterozygosity in African and non-African groups but at K-2 we do not split Africa from not Africa. One plausible explanation being the low number of African individuals included in this dataset</a:t>
            </a:r>
          </a:p>
          <a:p>
            <a:pPr marL="228600" indent="-228600">
              <a:buAutoNum type="arabicParenR"/>
            </a:pPr>
            <a:endParaRPr lang="en-GB" dirty="0">
              <a:effectLst/>
            </a:endParaRPr>
          </a:p>
          <a:p>
            <a:pPr marL="228600" indent="-228600">
              <a:buAutoNum type="arabicParenR"/>
            </a:pPr>
            <a:r>
              <a:rPr lang="en-GB" dirty="0">
                <a:effectLst/>
              </a:rPr>
              <a:t>Inferred literally we might, at K=6, consider the populations of the world can be divided into the major continental groupings plus the Kalash, an isolated population within Pakistan. I</a:t>
            </a:r>
            <a:r>
              <a:rPr lang="en-GB" sz="1200" b="0" i="0" u="none" strike="noStrike" kern="1200" dirty="0">
                <a:solidFill>
                  <a:schemeClr val="tx1"/>
                </a:solidFill>
                <a:effectLst/>
                <a:latin typeface="+mn-lt"/>
                <a:ea typeface="+mn-ea"/>
                <a:cs typeface="+mn-cs"/>
              </a:rPr>
              <a:t>t turns out that this is because the Kalash are relatively drifted from the other HGDP groups due to isolation, as they live within a mountainous isolated region that can be difficult to access. These and other signals captured using different models have been interpreted as the </a:t>
            </a:r>
            <a:r>
              <a:rPr lang="en-GB" sz="1200" b="0" i="0" u="none" strike="noStrike" kern="1200" dirty="0" err="1">
                <a:solidFill>
                  <a:schemeClr val="tx1"/>
                </a:solidFill>
                <a:effectLst/>
                <a:latin typeface="+mn-lt"/>
                <a:ea typeface="+mn-ea"/>
                <a:cs typeface="+mn-cs"/>
              </a:rPr>
              <a:t>Kalashbeing</a:t>
            </a:r>
            <a:r>
              <a:rPr lang="en-GB" sz="1200" b="0" i="0" u="none" strike="noStrike" kern="1200" dirty="0">
                <a:solidFill>
                  <a:schemeClr val="tx1"/>
                </a:solidFill>
                <a:effectLst/>
                <a:latin typeface="+mn-lt"/>
                <a:ea typeface="+mn-ea"/>
                <a:cs typeface="+mn-cs"/>
              </a:rPr>
              <a:t> an ancient genetic isolate that has had little or no contact with other world wide groups for many thousands of years. However, recent work has provided evidence that ancestors of the Kalash have in fact recently intermixed with other groups within the last 3000 or so years, again, illustrating the difficulty in inferring demography using modern day genomes alone.</a:t>
            </a:r>
            <a:endParaRPr lang="en-GB" dirty="0">
              <a:effectLst/>
            </a:endParaRPr>
          </a:p>
          <a:p>
            <a:pPr marL="228600" indent="-228600">
              <a:buAutoNum type="arabicParenR"/>
            </a:pPr>
            <a:endParaRPr lang="en-GB" dirty="0">
              <a:effectLst/>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F2995F55-182B-5C44-BB74-C065A79691A9}" type="slidenum">
              <a:rPr lang="en-US" smtClean="0"/>
              <a:t>10</a:t>
            </a:fld>
            <a:endParaRPr lang="en-US"/>
          </a:p>
        </p:txBody>
      </p:sp>
    </p:spTree>
    <p:extLst>
      <p:ext uri="{BB962C8B-B14F-4D97-AF65-F5344CB8AC3E}">
        <p14:creationId xmlns:p14="http://schemas.microsoft.com/office/powerpoint/2010/main" val="27640247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13" descr="DarkBlue102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1295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098" name="Rectangle 2"/>
          <p:cNvSpPr>
            <a:spLocks noGrp="1" noChangeArrowheads="1"/>
          </p:cNvSpPr>
          <p:nvPr>
            <p:ph type="ctrTitle"/>
          </p:nvPr>
        </p:nvSpPr>
        <p:spPr>
          <a:xfrm>
            <a:off x="323850" y="1484313"/>
            <a:ext cx="8496300" cy="1368425"/>
          </a:xfrm>
        </p:spPr>
        <p:txBody>
          <a:bodyPr/>
          <a:lstStyle>
            <a:lvl1pPr>
              <a:defRPr/>
            </a:lvl1pPr>
          </a:lstStyle>
          <a:p>
            <a:pPr lvl="0"/>
            <a:r>
              <a:rPr lang="en-GB" noProof="0"/>
              <a:t>Click to edit Master title style</a:t>
            </a:r>
            <a:endParaRPr lang="en-US" noProof="0"/>
          </a:p>
        </p:txBody>
      </p:sp>
      <p:sp>
        <p:nvSpPr>
          <p:cNvPr id="4099" name="Rectangle 3"/>
          <p:cNvSpPr>
            <a:spLocks noGrp="1" noChangeArrowheads="1"/>
          </p:cNvSpPr>
          <p:nvPr>
            <p:ph type="subTitle" idx="1"/>
          </p:nvPr>
        </p:nvSpPr>
        <p:spPr>
          <a:xfrm>
            <a:off x="323850" y="3068638"/>
            <a:ext cx="8496300" cy="3097212"/>
          </a:xfrm>
        </p:spPr>
        <p:txBody>
          <a:bodyPr/>
          <a:lstStyle>
            <a:lvl1pPr marL="0" indent="0">
              <a:buFontTx/>
              <a:buNone/>
              <a:defRPr/>
            </a:lvl1pPr>
          </a:lstStyle>
          <a:p>
            <a:pPr lvl="0"/>
            <a:r>
              <a:rPr lang="en-GB" noProof="0"/>
              <a:t>Click to edit Master subtitle style</a:t>
            </a:r>
            <a:endParaRPr lang="en-US" noProof="0"/>
          </a:p>
        </p:txBody>
      </p:sp>
      <p:sp>
        <p:nvSpPr>
          <p:cNvPr id="5" name="Rectangle 9"/>
          <p:cNvSpPr>
            <a:spLocks noGrp="1" noChangeArrowheads="1"/>
          </p:cNvSpPr>
          <p:nvPr>
            <p:ph type="ftr" sz="quarter" idx="10"/>
          </p:nvPr>
        </p:nvSpPr>
        <p:spPr bwMode="auto">
          <a:xfrm>
            <a:off x="323850" y="6245225"/>
            <a:ext cx="8496300" cy="476250"/>
          </a:xfrm>
          <a:prstGeom prst="rect">
            <a:avLst/>
          </a:prstGeom>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a:defRPr sz="1400">
                <a:cs typeface="+mn-cs"/>
              </a:defRPr>
            </a:lvl1pPr>
          </a:lstStyle>
          <a:p>
            <a:pPr>
              <a:defRPr/>
            </a:pPr>
            <a:endParaRPr lang="en-US"/>
          </a:p>
        </p:txBody>
      </p:sp>
    </p:spTree>
    <p:extLst>
      <p:ext uri="{BB962C8B-B14F-4D97-AF65-F5344CB8AC3E}">
        <p14:creationId xmlns:p14="http://schemas.microsoft.com/office/powerpoint/2010/main" val="1266805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6"/>
          <p:cNvSpPr>
            <a:spLocks noGrp="1" noChangeArrowheads="1"/>
          </p:cNvSpPr>
          <p:nvPr>
            <p:ph type="sldNum" sz="quarter" idx="10"/>
          </p:nvPr>
        </p:nvSpPr>
        <p:spPr>
          <a:ln/>
        </p:spPr>
        <p:txBody>
          <a:bodyPr/>
          <a:lstStyle>
            <a:lvl1pPr>
              <a:defRPr/>
            </a:lvl1pPr>
          </a:lstStyle>
          <a:p>
            <a:pPr>
              <a:defRPr/>
            </a:pPr>
            <a:fld id="{AC46BBD3-F268-9145-8708-BC9553EB5129}" type="slidenum">
              <a:rPr lang="en-US"/>
              <a:pPr>
                <a:defRPr/>
              </a:pPr>
              <a:t>‹#›</a:t>
            </a:fld>
            <a:endParaRPr lang="en-US"/>
          </a:p>
        </p:txBody>
      </p:sp>
    </p:spTree>
    <p:extLst>
      <p:ext uri="{BB962C8B-B14F-4D97-AF65-F5344CB8AC3E}">
        <p14:creationId xmlns:p14="http://schemas.microsoft.com/office/powerpoint/2010/main" val="975840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7663" y="908050"/>
            <a:ext cx="2122487" cy="5257800"/>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330200" y="908050"/>
            <a:ext cx="6215063" cy="52578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6"/>
          <p:cNvSpPr>
            <a:spLocks noGrp="1" noChangeArrowheads="1"/>
          </p:cNvSpPr>
          <p:nvPr>
            <p:ph type="sldNum" sz="quarter" idx="10"/>
          </p:nvPr>
        </p:nvSpPr>
        <p:spPr>
          <a:ln/>
        </p:spPr>
        <p:txBody>
          <a:bodyPr/>
          <a:lstStyle>
            <a:lvl1pPr>
              <a:defRPr/>
            </a:lvl1pPr>
          </a:lstStyle>
          <a:p>
            <a:pPr>
              <a:defRPr/>
            </a:pPr>
            <a:fld id="{91AEA205-3B65-0640-840D-DF87C4D82984}" type="slidenum">
              <a:rPr lang="en-US"/>
              <a:pPr>
                <a:defRPr/>
              </a:pPr>
              <a:t>‹#›</a:t>
            </a:fld>
            <a:endParaRPr lang="en-US"/>
          </a:p>
        </p:txBody>
      </p:sp>
    </p:spTree>
    <p:extLst>
      <p:ext uri="{BB962C8B-B14F-4D97-AF65-F5344CB8AC3E}">
        <p14:creationId xmlns:p14="http://schemas.microsoft.com/office/powerpoint/2010/main" val="2327324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6"/>
          <p:cNvSpPr>
            <a:spLocks noGrp="1" noChangeArrowheads="1"/>
          </p:cNvSpPr>
          <p:nvPr>
            <p:ph type="sldNum" sz="quarter" idx="10"/>
          </p:nvPr>
        </p:nvSpPr>
        <p:spPr>
          <a:ln/>
        </p:spPr>
        <p:txBody>
          <a:bodyPr/>
          <a:lstStyle>
            <a:lvl1pPr>
              <a:defRPr/>
            </a:lvl1pPr>
          </a:lstStyle>
          <a:p>
            <a:pPr>
              <a:defRPr/>
            </a:pPr>
            <a:fld id="{90516EF8-54C5-E646-AB82-B6428269FB7C}" type="slidenum">
              <a:rPr lang="en-US"/>
              <a:pPr>
                <a:defRPr/>
              </a:pPr>
              <a:t>‹#›</a:t>
            </a:fld>
            <a:endParaRPr lang="en-US"/>
          </a:p>
        </p:txBody>
      </p:sp>
    </p:spTree>
    <p:extLst>
      <p:ext uri="{BB962C8B-B14F-4D97-AF65-F5344CB8AC3E}">
        <p14:creationId xmlns:p14="http://schemas.microsoft.com/office/powerpoint/2010/main" val="1013338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a:t>Click to edit Master text styles</a:t>
            </a:r>
          </a:p>
        </p:txBody>
      </p:sp>
      <p:sp>
        <p:nvSpPr>
          <p:cNvPr id="4" name="Rectangle 6"/>
          <p:cNvSpPr>
            <a:spLocks noGrp="1" noChangeArrowheads="1"/>
          </p:cNvSpPr>
          <p:nvPr>
            <p:ph type="sldNum" sz="quarter" idx="10"/>
          </p:nvPr>
        </p:nvSpPr>
        <p:spPr>
          <a:ln/>
        </p:spPr>
        <p:txBody>
          <a:bodyPr/>
          <a:lstStyle>
            <a:lvl1pPr>
              <a:defRPr/>
            </a:lvl1pPr>
          </a:lstStyle>
          <a:p>
            <a:pPr>
              <a:defRPr/>
            </a:pPr>
            <a:fld id="{AFB04C37-0B97-4E42-902E-754DE26BBB5C}" type="slidenum">
              <a:rPr lang="en-US"/>
              <a:pPr>
                <a:defRPr/>
              </a:pPr>
              <a:t>‹#›</a:t>
            </a:fld>
            <a:endParaRPr lang="en-US"/>
          </a:p>
        </p:txBody>
      </p:sp>
    </p:spTree>
    <p:extLst>
      <p:ext uri="{BB962C8B-B14F-4D97-AF65-F5344CB8AC3E}">
        <p14:creationId xmlns:p14="http://schemas.microsoft.com/office/powerpoint/2010/main" val="401058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330200" y="2708275"/>
            <a:ext cx="4168775" cy="3457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51375" y="2708275"/>
            <a:ext cx="4168775" cy="3457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6"/>
          <p:cNvSpPr>
            <a:spLocks noGrp="1" noChangeArrowheads="1"/>
          </p:cNvSpPr>
          <p:nvPr>
            <p:ph type="sldNum" sz="quarter" idx="10"/>
          </p:nvPr>
        </p:nvSpPr>
        <p:spPr>
          <a:ln/>
        </p:spPr>
        <p:txBody>
          <a:bodyPr/>
          <a:lstStyle>
            <a:lvl1pPr>
              <a:defRPr/>
            </a:lvl1pPr>
          </a:lstStyle>
          <a:p>
            <a:pPr>
              <a:defRPr/>
            </a:pPr>
            <a:fld id="{B9A9016B-89E4-7C45-876F-E43D00EC5B2D}" type="slidenum">
              <a:rPr lang="en-US"/>
              <a:pPr>
                <a:defRPr/>
              </a:pPr>
              <a:t>‹#›</a:t>
            </a:fld>
            <a:endParaRPr lang="en-US"/>
          </a:p>
        </p:txBody>
      </p:sp>
    </p:spTree>
    <p:extLst>
      <p:ext uri="{BB962C8B-B14F-4D97-AF65-F5344CB8AC3E}">
        <p14:creationId xmlns:p14="http://schemas.microsoft.com/office/powerpoint/2010/main" val="1336995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6"/>
          <p:cNvSpPr>
            <a:spLocks noGrp="1" noChangeArrowheads="1"/>
          </p:cNvSpPr>
          <p:nvPr>
            <p:ph type="sldNum" sz="quarter" idx="10"/>
          </p:nvPr>
        </p:nvSpPr>
        <p:spPr>
          <a:ln/>
        </p:spPr>
        <p:txBody>
          <a:bodyPr/>
          <a:lstStyle>
            <a:lvl1pPr>
              <a:defRPr/>
            </a:lvl1pPr>
          </a:lstStyle>
          <a:p>
            <a:pPr>
              <a:defRPr/>
            </a:pPr>
            <a:fld id="{A6B0D0B6-65BF-6F44-91FB-A08FFCAD76F2}" type="slidenum">
              <a:rPr lang="en-US"/>
              <a:pPr>
                <a:defRPr/>
              </a:pPr>
              <a:t>‹#›</a:t>
            </a:fld>
            <a:endParaRPr lang="en-US"/>
          </a:p>
        </p:txBody>
      </p:sp>
    </p:spTree>
    <p:extLst>
      <p:ext uri="{BB962C8B-B14F-4D97-AF65-F5344CB8AC3E}">
        <p14:creationId xmlns:p14="http://schemas.microsoft.com/office/powerpoint/2010/main" val="37400088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6"/>
          <p:cNvSpPr>
            <a:spLocks noGrp="1" noChangeArrowheads="1"/>
          </p:cNvSpPr>
          <p:nvPr>
            <p:ph type="sldNum" sz="quarter" idx="10"/>
          </p:nvPr>
        </p:nvSpPr>
        <p:spPr>
          <a:ln/>
        </p:spPr>
        <p:txBody>
          <a:bodyPr/>
          <a:lstStyle>
            <a:lvl1pPr>
              <a:defRPr/>
            </a:lvl1pPr>
          </a:lstStyle>
          <a:p>
            <a:pPr>
              <a:defRPr/>
            </a:pPr>
            <a:fld id="{74871254-BC9D-3F48-9C9C-ECD8322ED7C7}" type="slidenum">
              <a:rPr lang="en-US"/>
              <a:pPr>
                <a:defRPr/>
              </a:pPr>
              <a:t>‹#›</a:t>
            </a:fld>
            <a:endParaRPr lang="en-US"/>
          </a:p>
        </p:txBody>
      </p:sp>
    </p:spTree>
    <p:extLst>
      <p:ext uri="{BB962C8B-B14F-4D97-AF65-F5344CB8AC3E}">
        <p14:creationId xmlns:p14="http://schemas.microsoft.com/office/powerpoint/2010/main" val="986089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pPr>
              <a:defRPr/>
            </a:pPr>
            <a:fld id="{BDD2B1F2-9527-034D-B543-FA89AFFCAD71}" type="slidenum">
              <a:rPr lang="en-US"/>
              <a:pPr>
                <a:defRPr/>
              </a:pPr>
              <a:t>‹#›</a:t>
            </a:fld>
            <a:endParaRPr lang="en-US"/>
          </a:p>
        </p:txBody>
      </p:sp>
    </p:spTree>
    <p:extLst>
      <p:ext uri="{BB962C8B-B14F-4D97-AF65-F5344CB8AC3E}">
        <p14:creationId xmlns:p14="http://schemas.microsoft.com/office/powerpoint/2010/main" val="5320456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pPr>
              <a:defRPr/>
            </a:pPr>
            <a:fld id="{8B9011F8-F427-D946-A319-8CEB3C07661F}" type="slidenum">
              <a:rPr lang="en-US"/>
              <a:pPr>
                <a:defRPr/>
              </a:pPr>
              <a:t>‹#›</a:t>
            </a:fld>
            <a:endParaRPr lang="en-US"/>
          </a:p>
        </p:txBody>
      </p:sp>
    </p:spTree>
    <p:extLst>
      <p:ext uri="{BB962C8B-B14F-4D97-AF65-F5344CB8AC3E}">
        <p14:creationId xmlns:p14="http://schemas.microsoft.com/office/powerpoint/2010/main" val="27728645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GB" noProof="0"/>
              <a:t>Drag picture to placeholder or click icon to add</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pPr>
              <a:defRPr/>
            </a:pPr>
            <a:fld id="{38F75F6F-C5DB-9649-A7B0-3CC5D13CA196}" type="slidenum">
              <a:rPr lang="en-US"/>
              <a:pPr>
                <a:defRPr/>
              </a:pPr>
              <a:t>‹#›</a:t>
            </a:fld>
            <a:endParaRPr lang="en-US"/>
          </a:p>
        </p:txBody>
      </p:sp>
    </p:spTree>
    <p:extLst>
      <p:ext uri="{BB962C8B-B14F-4D97-AF65-F5344CB8AC3E}">
        <p14:creationId xmlns:p14="http://schemas.microsoft.com/office/powerpoint/2010/main" val="54865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bwMode="auto">
          <a:xfrm>
            <a:off x="330200" y="908050"/>
            <a:ext cx="8489950"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GB"/>
              <a:t>Click to edit Master title style</a:t>
            </a:r>
            <a:endParaRPr lang="en-US"/>
          </a:p>
        </p:txBody>
      </p:sp>
      <p:sp>
        <p:nvSpPr>
          <p:cNvPr id="3075" name="Rectangle 3"/>
          <p:cNvSpPr>
            <a:spLocks noGrp="1" noChangeArrowheads="1"/>
          </p:cNvSpPr>
          <p:nvPr>
            <p:ph type="body" idx="1"/>
          </p:nvPr>
        </p:nvSpPr>
        <p:spPr bwMode="auto">
          <a:xfrm>
            <a:off x="330200" y="2708275"/>
            <a:ext cx="8489950" cy="34575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p:txBody>
      </p:sp>
      <p:sp>
        <p:nvSpPr>
          <p:cNvPr id="3078" name="Rectangle 6"/>
          <p:cNvSpPr>
            <a:spLocks noGrp="1" noChangeArrowheads="1"/>
          </p:cNvSpPr>
          <p:nvPr>
            <p:ph type="sldNum" sz="quarter" idx="4"/>
          </p:nvPr>
        </p:nvSpPr>
        <p:spPr bwMode="auto">
          <a:xfrm>
            <a:off x="7812088" y="6337300"/>
            <a:ext cx="1008062"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r">
              <a:defRPr sz="1400">
                <a:cs typeface="+mn-cs"/>
              </a:defRPr>
            </a:lvl1pPr>
          </a:lstStyle>
          <a:p>
            <a:pPr>
              <a:defRPr/>
            </a:pPr>
            <a:fld id="{EBD8572C-B73D-364A-9992-46D1C822B9A2}" type="slidenum">
              <a:rPr lang="en-US"/>
              <a:pPr>
                <a:defRPr/>
              </a:pPr>
              <a:t>‹#›</a:t>
            </a:fld>
            <a:endParaRPr lang="en-US"/>
          </a:p>
        </p:txBody>
      </p:sp>
      <p:pic>
        <p:nvPicPr>
          <p:cNvPr id="1029" name="Picture 13" descr="DarkBlue1024"/>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514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16"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xStyles>
    <p:title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p:titleStyle>
    <p:bodyStyle>
      <a:lvl1pPr marL="342900" indent="-342900" algn="l" rtl="0" eaLnBrk="1" fontAlgn="base" hangingPunct="1">
        <a:spcBef>
          <a:spcPct val="20000"/>
        </a:spcBef>
        <a:spcAft>
          <a:spcPct val="0"/>
        </a:spcAft>
        <a:buChar char="•"/>
        <a:defRPr sz="2800">
          <a:solidFill>
            <a:schemeClr val="tx1"/>
          </a:solidFill>
          <a:latin typeface="+mn-lt"/>
          <a:ea typeface="+mn-ea"/>
          <a:cs typeface="ＭＳ Ｐゴシック" charset="0"/>
        </a:defRPr>
      </a:lvl1pPr>
      <a:lvl2pPr marL="742950" indent="-285750" algn="l" rtl="0" eaLnBrk="1" fontAlgn="base" hangingPunct="1">
        <a:spcBef>
          <a:spcPct val="20000"/>
        </a:spcBef>
        <a:spcAft>
          <a:spcPct val="0"/>
        </a:spcAft>
        <a:buChar char="–"/>
        <a:defRPr sz="2400">
          <a:solidFill>
            <a:schemeClr val="tx1"/>
          </a:solidFill>
          <a:latin typeface="+mn-lt"/>
          <a:ea typeface="+mn-ea"/>
        </a:defRPr>
      </a:lvl2pPr>
      <a:lvl3pPr marL="1143000" indent="-228600" algn="l" rtl="0" eaLnBrk="1" fontAlgn="base" hangingPunct="1">
        <a:spcBef>
          <a:spcPct val="20000"/>
        </a:spcBef>
        <a:spcAft>
          <a:spcPct val="0"/>
        </a:spcAft>
        <a:buChar char="•"/>
        <a:defRPr sz="20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8.jpeg"/><Relationship Id="rId4" Type="http://schemas.openxmlformats.org/officeDocument/2006/relationships/image" Target="../media/image17.jpeg"/></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jpg"/></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21.jpg"/></Relationships>
</file>

<file path=ppt/slides/_rels/slide2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image" Target="../media/image17.jpe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4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4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9.png"/></Relationships>
</file>

<file path=ppt/slides/_rels/slide4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4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4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42.emf"/><Relationship Id="rId4" Type="http://schemas.openxmlformats.org/officeDocument/2006/relationships/image" Target="../media/image41.emf"/></Relationships>
</file>

<file path=ppt/slides/_rels/slide4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people.maths.bris.ac.uk/~madjl/finestructure-old/chromopainter_info.html" TargetMode="External"/><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hyperlink" Target="https://people.maths.bris.ac.uk/~madjl/finestructure/globetrotter.htm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313004"/>
            <a:ext cx="9108716" cy="5589240"/>
          </a:xfrm>
          <a:prstGeom prst="rect">
            <a:avLst/>
          </a:prstGeom>
        </p:spPr>
      </p:pic>
      <p:sp>
        <p:nvSpPr>
          <p:cNvPr id="2" name="Title 1"/>
          <p:cNvSpPr>
            <a:spLocks noGrp="1"/>
          </p:cNvSpPr>
          <p:nvPr>
            <p:ph type="ctrTitle"/>
          </p:nvPr>
        </p:nvSpPr>
        <p:spPr>
          <a:xfrm>
            <a:off x="323850" y="1649939"/>
            <a:ext cx="8496300" cy="1368425"/>
          </a:xfrm>
        </p:spPr>
        <p:txBody>
          <a:bodyPr/>
          <a:lstStyle/>
          <a:p>
            <a:pPr algn="ctr"/>
            <a:r>
              <a:rPr lang="en-GB" sz="3200" dirty="0"/>
              <a:t>Inferring population structure and admixture histories</a:t>
            </a:r>
            <a:endParaRPr lang="en-US" sz="4000" dirty="0"/>
          </a:p>
        </p:txBody>
      </p:sp>
      <p:sp>
        <p:nvSpPr>
          <p:cNvPr id="3" name="Subtitle 2"/>
          <p:cNvSpPr>
            <a:spLocks noGrp="1"/>
          </p:cNvSpPr>
          <p:nvPr>
            <p:ph type="subTitle" idx="1"/>
          </p:nvPr>
        </p:nvSpPr>
        <p:spPr>
          <a:xfrm>
            <a:off x="341492" y="4522304"/>
            <a:ext cx="8496300" cy="3097212"/>
          </a:xfrm>
        </p:spPr>
        <p:txBody>
          <a:bodyPr/>
          <a:lstStyle/>
          <a:p>
            <a:pPr algn="ctr"/>
            <a:endParaRPr lang="en-US" dirty="0"/>
          </a:p>
          <a:p>
            <a:pPr algn="ctr"/>
            <a:r>
              <a:rPr lang="en-US" b="1" dirty="0"/>
              <a:t>Leo Speidel, Lucy van </a:t>
            </a:r>
            <a:r>
              <a:rPr lang="en-US" b="1" dirty="0" err="1"/>
              <a:t>Dorp</a:t>
            </a:r>
            <a:endParaRPr lang="en-US" b="1" dirty="0"/>
          </a:p>
          <a:p>
            <a:pPr algn="ctr"/>
            <a:r>
              <a:rPr lang="en-US" sz="2400" dirty="0"/>
              <a:t>UCL Genetics Institute and the Francis Crick Institute</a:t>
            </a:r>
          </a:p>
          <a:p>
            <a:pPr algn="ctr"/>
            <a:r>
              <a:rPr lang="en-US" sz="2400" u="sng" dirty="0" err="1"/>
              <a:t>Leo.speidel@outlook.com</a:t>
            </a:r>
            <a:endParaRPr lang="en-US" sz="2400" u="sng" dirty="0"/>
          </a:p>
        </p:txBody>
      </p:sp>
      <p:pic>
        <p:nvPicPr>
          <p:cNvPr id="6" name="Picture 5" descr="Shape, square&#10;&#10;Description automatically generated">
            <a:extLst>
              <a:ext uri="{FF2B5EF4-FFF2-40B4-BE49-F238E27FC236}">
                <a16:creationId xmlns:a16="http://schemas.microsoft.com/office/drawing/2014/main" id="{520545A4-973C-2B45-A2F5-4A6E48A578BB}"/>
              </a:ext>
            </a:extLst>
          </p:cNvPr>
          <p:cNvPicPr>
            <a:picLocks noChangeAspect="1"/>
          </p:cNvPicPr>
          <p:nvPr/>
        </p:nvPicPr>
        <p:blipFill>
          <a:blip r:embed="rId4"/>
          <a:stretch>
            <a:fillRect/>
          </a:stretch>
        </p:blipFill>
        <p:spPr>
          <a:xfrm>
            <a:off x="3490065" y="2783458"/>
            <a:ext cx="2163870" cy="2163870"/>
          </a:xfrm>
          <a:prstGeom prst="rect">
            <a:avLst/>
          </a:prstGeom>
        </p:spPr>
      </p:pic>
    </p:spTree>
    <p:extLst>
      <p:ext uri="{BB962C8B-B14F-4D97-AF65-F5344CB8AC3E}">
        <p14:creationId xmlns:p14="http://schemas.microsoft.com/office/powerpoint/2010/main" val="1571387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1">
            <a:extLst>
              <a:ext uri="{FF2B5EF4-FFF2-40B4-BE49-F238E27FC236}">
                <a16:creationId xmlns:a16="http://schemas.microsoft.com/office/drawing/2014/main" id="{519768C3-02F4-D440-A861-D8FBF7A6362B}"/>
              </a:ext>
            </a:extLst>
          </p:cNvPr>
          <p:cNvSpPr>
            <a:spLocks noGrp="1"/>
          </p:cNvSpPr>
          <p:nvPr>
            <p:ph type="title"/>
          </p:nvPr>
        </p:nvSpPr>
        <p:spPr>
          <a:xfrm>
            <a:off x="513586" y="764901"/>
            <a:ext cx="7845976" cy="1296988"/>
          </a:xfrm>
        </p:spPr>
        <p:txBody>
          <a:bodyPr/>
          <a:lstStyle/>
          <a:p>
            <a:pPr algn="ctr"/>
            <a:r>
              <a:rPr lang="en-US" sz="2400" dirty="0"/>
              <a:t>Allele frequency-based clustering</a:t>
            </a:r>
          </a:p>
        </p:txBody>
      </p:sp>
      <p:sp>
        <p:nvSpPr>
          <p:cNvPr id="4" name="TextBox 3">
            <a:extLst>
              <a:ext uri="{FF2B5EF4-FFF2-40B4-BE49-F238E27FC236}">
                <a16:creationId xmlns:a16="http://schemas.microsoft.com/office/drawing/2014/main" id="{5DEA8EA9-441B-D74D-B47B-62385C4D390D}"/>
              </a:ext>
            </a:extLst>
          </p:cNvPr>
          <p:cNvSpPr txBox="1"/>
          <p:nvPr/>
        </p:nvSpPr>
        <p:spPr>
          <a:xfrm>
            <a:off x="3314201" y="1175508"/>
            <a:ext cx="4698722" cy="307777"/>
          </a:xfrm>
          <a:prstGeom prst="rect">
            <a:avLst/>
          </a:prstGeom>
          <a:noFill/>
        </p:spPr>
        <p:txBody>
          <a:bodyPr wrap="none" rtlCol="0">
            <a:spAutoFit/>
          </a:bodyPr>
          <a:lstStyle/>
          <a:p>
            <a:r>
              <a:rPr lang="en-US" sz="1200" dirty="0"/>
              <a:t>Rosenberg et al. </a:t>
            </a:r>
            <a:r>
              <a:rPr lang="en-US" sz="1200" i="1" dirty="0"/>
              <a:t>Science</a:t>
            </a:r>
            <a:r>
              <a:rPr lang="en-US" sz="1200" dirty="0"/>
              <a:t>. (2002), 298, 5602, 2381-2385.</a:t>
            </a:r>
          </a:p>
        </p:txBody>
      </p:sp>
      <p:pic>
        <p:nvPicPr>
          <p:cNvPr id="8" name="Picture 7" descr="Timeline&#10;&#10;Description automatically generated">
            <a:extLst>
              <a:ext uri="{FF2B5EF4-FFF2-40B4-BE49-F238E27FC236}">
                <a16:creationId xmlns:a16="http://schemas.microsoft.com/office/drawing/2014/main" id="{62B15C5D-33B5-684A-A9BB-84790B4F7ED6}"/>
              </a:ext>
            </a:extLst>
          </p:cNvPr>
          <p:cNvPicPr>
            <a:picLocks noChangeAspect="1"/>
          </p:cNvPicPr>
          <p:nvPr/>
        </p:nvPicPr>
        <p:blipFill rotWithShape="1">
          <a:blip r:embed="rId3">
            <a:clrChange>
              <a:clrFrom>
                <a:srgbClr val="FFFFFF"/>
              </a:clrFrom>
              <a:clrTo>
                <a:srgbClr val="FFFFFF">
                  <a:alpha val="0"/>
                </a:srgbClr>
              </a:clrTo>
            </a:clrChange>
          </a:blip>
          <a:srcRect b="22282"/>
          <a:stretch/>
        </p:blipFill>
        <p:spPr>
          <a:xfrm>
            <a:off x="175605" y="1447423"/>
            <a:ext cx="8122024" cy="2870578"/>
          </a:xfrm>
          <a:prstGeom prst="rect">
            <a:avLst/>
          </a:prstGeom>
        </p:spPr>
      </p:pic>
      <p:sp>
        <p:nvSpPr>
          <p:cNvPr id="9" name="TextBox 8">
            <a:extLst>
              <a:ext uri="{FF2B5EF4-FFF2-40B4-BE49-F238E27FC236}">
                <a16:creationId xmlns:a16="http://schemas.microsoft.com/office/drawing/2014/main" id="{02ED6035-9643-094A-A6DC-F90E3CB52EE0}"/>
              </a:ext>
            </a:extLst>
          </p:cNvPr>
          <p:cNvSpPr txBox="1"/>
          <p:nvPr/>
        </p:nvSpPr>
        <p:spPr>
          <a:xfrm>
            <a:off x="0" y="1228729"/>
            <a:ext cx="3480440" cy="369332"/>
          </a:xfrm>
          <a:prstGeom prst="rect">
            <a:avLst/>
          </a:prstGeom>
          <a:noFill/>
        </p:spPr>
        <p:txBody>
          <a:bodyPr wrap="none" rtlCol="0">
            <a:spAutoFit/>
          </a:bodyPr>
          <a:lstStyle/>
          <a:p>
            <a:r>
              <a:rPr lang="en-US" sz="1200" dirty="0"/>
              <a:t>Human Genome Diversity Panel</a:t>
            </a:r>
          </a:p>
        </p:txBody>
      </p:sp>
      <p:sp>
        <p:nvSpPr>
          <p:cNvPr id="10" name="TextBox 9">
            <a:extLst>
              <a:ext uri="{FF2B5EF4-FFF2-40B4-BE49-F238E27FC236}">
                <a16:creationId xmlns:a16="http://schemas.microsoft.com/office/drawing/2014/main" id="{4909A6E1-74C8-BD41-B330-C0C2B1342424}"/>
              </a:ext>
            </a:extLst>
          </p:cNvPr>
          <p:cNvSpPr txBox="1"/>
          <p:nvPr/>
        </p:nvSpPr>
        <p:spPr>
          <a:xfrm>
            <a:off x="586246" y="4482200"/>
            <a:ext cx="7971508" cy="2031325"/>
          </a:xfrm>
          <a:prstGeom prst="rect">
            <a:avLst/>
          </a:prstGeom>
          <a:noFill/>
        </p:spPr>
        <p:txBody>
          <a:bodyPr wrap="square" rtlCol="0">
            <a:spAutoFit/>
          </a:bodyPr>
          <a:lstStyle/>
          <a:p>
            <a:pPr marL="285750" indent="-285750">
              <a:buFont typeface="Arial" panose="020B0604020202020204" pitchFamily="34" charset="0"/>
              <a:buChar char="•"/>
            </a:pPr>
            <a:r>
              <a:rPr lang="en-US" dirty="0"/>
              <a:t>Accuracy of population identification depends on the number of individuals included, the number of loci used and the allele frequency differences among those populations.</a:t>
            </a:r>
          </a:p>
          <a:p>
            <a:endParaRPr lang="en-US" dirty="0"/>
          </a:p>
          <a:p>
            <a:pPr marL="285750" indent="-285750">
              <a:buFont typeface="Arial" panose="020B0604020202020204" pitchFamily="34" charset="0"/>
              <a:buChar char="•"/>
            </a:pPr>
            <a:r>
              <a:rPr lang="en-US" dirty="0"/>
              <a:t>Population identification can be strongly affected by the amount of admixture within individuals and the proportion of admixed individuals in the dataset – all populations are admixed….</a:t>
            </a:r>
          </a:p>
        </p:txBody>
      </p:sp>
    </p:spTree>
    <p:extLst>
      <p:ext uri="{BB962C8B-B14F-4D97-AF65-F5344CB8AC3E}">
        <p14:creationId xmlns:p14="http://schemas.microsoft.com/office/powerpoint/2010/main" val="4210509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Worldmapdiversityafrica.jpg">
            <a:extLst>
              <a:ext uri="{FF2B5EF4-FFF2-40B4-BE49-F238E27FC236}">
                <a16:creationId xmlns:a16="http://schemas.microsoft.com/office/drawing/2014/main" id="{B423A0E3-6393-AD46-920B-131EA6FEA6A4}"/>
              </a:ext>
            </a:extLst>
          </p:cNvPr>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pic>
        <p:nvPicPr>
          <p:cNvPr id="4" name="Picture 3" descr="A picture containing chart&#10;&#10;Description automatically generated">
            <a:extLst>
              <a:ext uri="{FF2B5EF4-FFF2-40B4-BE49-F238E27FC236}">
                <a16:creationId xmlns:a16="http://schemas.microsoft.com/office/drawing/2014/main" id="{04AA5026-3B5F-924D-8C41-C3C903C06595}"/>
              </a:ext>
            </a:extLst>
          </p:cNvPr>
          <p:cNvPicPr>
            <a:picLocks noChangeAspect="1"/>
          </p:cNvPicPr>
          <p:nvPr/>
        </p:nvPicPr>
        <p:blipFill rotWithShape="1">
          <a:blip r:embed="rId4">
            <a:clrChange>
              <a:clrFrom>
                <a:srgbClr val="FFFFFF"/>
              </a:clrFrom>
              <a:clrTo>
                <a:srgbClr val="FFFFFF">
                  <a:alpha val="0"/>
                </a:srgbClr>
              </a:clrTo>
            </a:clrChange>
          </a:blip>
          <a:srcRect b="46990"/>
          <a:stretch/>
        </p:blipFill>
        <p:spPr>
          <a:xfrm>
            <a:off x="1017877" y="1630238"/>
            <a:ext cx="6579710" cy="1678227"/>
          </a:xfrm>
          <a:prstGeom prst="rect">
            <a:avLst/>
          </a:prstGeom>
        </p:spPr>
      </p:pic>
      <p:sp>
        <p:nvSpPr>
          <p:cNvPr id="6" name="Title 1">
            <a:extLst>
              <a:ext uri="{FF2B5EF4-FFF2-40B4-BE49-F238E27FC236}">
                <a16:creationId xmlns:a16="http://schemas.microsoft.com/office/drawing/2014/main" id="{BAAFCD27-AA45-F742-ACB4-1AFBC5C29607}"/>
              </a:ext>
            </a:extLst>
          </p:cNvPr>
          <p:cNvSpPr>
            <a:spLocks noGrp="1"/>
          </p:cNvSpPr>
          <p:nvPr>
            <p:ph type="title"/>
          </p:nvPr>
        </p:nvSpPr>
        <p:spPr>
          <a:xfrm>
            <a:off x="513586" y="764901"/>
            <a:ext cx="7845976" cy="1296988"/>
          </a:xfrm>
        </p:spPr>
        <p:txBody>
          <a:bodyPr/>
          <a:lstStyle/>
          <a:p>
            <a:pPr algn="ctr"/>
            <a:r>
              <a:rPr lang="en-US" sz="2400" dirty="0"/>
              <a:t>Allele frequency-based clustering</a:t>
            </a:r>
          </a:p>
        </p:txBody>
      </p:sp>
      <p:sp>
        <p:nvSpPr>
          <p:cNvPr id="7" name="TextBox 6">
            <a:extLst>
              <a:ext uri="{FF2B5EF4-FFF2-40B4-BE49-F238E27FC236}">
                <a16:creationId xmlns:a16="http://schemas.microsoft.com/office/drawing/2014/main" id="{93750B2C-9C7F-C34B-B4A5-0A450E31BEDF}"/>
              </a:ext>
            </a:extLst>
          </p:cNvPr>
          <p:cNvSpPr txBox="1"/>
          <p:nvPr/>
        </p:nvSpPr>
        <p:spPr>
          <a:xfrm>
            <a:off x="363920" y="1244118"/>
            <a:ext cx="8266494" cy="338554"/>
          </a:xfrm>
          <a:prstGeom prst="rect">
            <a:avLst/>
          </a:prstGeom>
          <a:noFill/>
        </p:spPr>
        <p:txBody>
          <a:bodyPr wrap="none" rtlCol="0">
            <a:spAutoFit/>
          </a:bodyPr>
          <a:lstStyle/>
          <a:p>
            <a:r>
              <a:rPr lang="en-US" sz="1600" dirty="0"/>
              <a:t>Different combinations of drift, admixture and ancient relatedness can give similar signals</a:t>
            </a:r>
          </a:p>
        </p:txBody>
      </p:sp>
      <p:sp>
        <p:nvSpPr>
          <p:cNvPr id="2" name="TextBox 1">
            <a:extLst>
              <a:ext uri="{FF2B5EF4-FFF2-40B4-BE49-F238E27FC236}">
                <a16:creationId xmlns:a16="http://schemas.microsoft.com/office/drawing/2014/main" id="{A38320F5-389F-A546-BAB3-1351FD5638EC}"/>
              </a:ext>
            </a:extLst>
          </p:cNvPr>
          <p:cNvSpPr txBox="1"/>
          <p:nvPr/>
        </p:nvSpPr>
        <p:spPr>
          <a:xfrm>
            <a:off x="831273" y="3467405"/>
            <a:ext cx="2419424" cy="1077218"/>
          </a:xfrm>
          <a:prstGeom prst="rect">
            <a:avLst/>
          </a:prstGeom>
          <a:noFill/>
        </p:spPr>
        <p:txBody>
          <a:bodyPr wrap="square" rtlCol="0">
            <a:spAutoFit/>
          </a:bodyPr>
          <a:lstStyle/>
          <a:p>
            <a:r>
              <a:rPr lang="en-US" sz="1600" dirty="0"/>
              <a:t>Recent admixture of P1, P3 &amp; P4</a:t>
            </a:r>
          </a:p>
          <a:p>
            <a:r>
              <a:rPr lang="en-US" sz="1600" dirty="0"/>
              <a:t>Some parallels to African Americans</a:t>
            </a:r>
          </a:p>
        </p:txBody>
      </p:sp>
      <p:sp>
        <p:nvSpPr>
          <p:cNvPr id="11" name="TextBox 10">
            <a:extLst>
              <a:ext uri="{FF2B5EF4-FFF2-40B4-BE49-F238E27FC236}">
                <a16:creationId xmlns:a16="http://schemas.microsoft.com/office/drawing/2014/main" id="{1D6EB5C7-BDAF-8E45-9E66-1C163C23EB76}"/>
              </a:ext>
            </a:extLst>
          </p:cNvPr>
          <p:cNvSpPr txBox="1"/>
          <p:nvPr/>
        </p:nvSpPr>
        <p:spPr>
          <a:xfrm>
            <a:off x="3510354" y="3435506"/>
            <a:ext cx="1973625" cy="1569660"/>
          </a:xfrm>
          <a:prstGeom prst="rect">
            <a:avLst/>
          </a:prstGeom>
          <a:noFill/>
        </p:spPr>
        <p:txBody>
          <a:bodyPr wrap="square" rtlCol="0">
            <a:spAutoFit/>
          </a:bodyPr>
          <a:lstStyle/>
          <a:p>
            <a:r>
              <a:rPr lang="en-US" sz="1600" dirty="0"/>
              <a:t>P2 50:50 admixture of P1 and unsampled population most closely related to P3</a:t>
            </a:r>
          </a:p>
        </p:txBody>
      </p:sp>
      <p:sp>
        <p:nvSpPr>
          <p:cNvPr id="12" name="TextBox 11">
            <a:extLst>
              <a:ext uri="{FF2B5EF4-FFF2-40B4-BE49-F238E27FC236}">
                <a16:creationId xmlns:a16="http://schemas.microsoft.com/office/drawing/2014/main" id="{6B63002B-DE75-1944-AA33-D54B482BFC50}"/>
              </a:ext>
            </a:extLst>
          </p:cNvPr>
          <p:cNvSpPr txBox="1"/>
          <p:nvPr/>
        </p:nvSpPr>
        <p:spPr>
          <a:xfrm>
            <a:off x="5957067" y="3435506"/>
            <a:ext cx="1973625" cy="1323439"/>
          </a:xfrm>
          <a:prstGeom prst="rect">
            <a:avLst/>
          </a:prstGeom>
          <a:noFill/>
        </p:spPr>
        <p:txBody>
          <a:bodyPr wrap="square" rtlCol="0">
            <a:spAutoFit/>
          </a:bodyPr>
          <a:lstStyle/>
          <a:p>
            <a:r>
              <a:rPr lang="en-US" sz="1600" dirty="0"/>
              <a:t>P1 – a sister population to P2 that underwent a strong recent bottleneck</a:t>
            </a:r>
          </a:p>
        </p:txBody>
      </p:sp>
      <p:sp>
        <p:nvSpPr>
          <p:cNvPr id="10" name="TextBox 9">
            <a:extLst>
              <a:ext uri="{FF2B5EF4-FFF2-40B4-BE49-F238E27FC236}">
                <a16:creationId xmlns:a16="http://schemas.microsoft.com/office/drawing/2014/main" id="{FFCE9D65-AEF8-8641-89DE-114BFBB8C470}"/>
              </a:ext>
            </a:extLst>
          </p:cNvPr>
          <p:cNvSpPr txBox="1"/>
          <p:nvPr/>
        </p:nvSpPr>
        <p:spPr>
          <a:xfrm>
            <a:off x="144537" y="5626973"/>
            <a:ext cx="8705257" cy="923330"/>
          </a:xfrm>
          <a:prstGeom prst="rect">
            <a:avLst/>
          </a:prstGeom>
          <a:noFill/>
        </p:spPr>
        <p:txBody>
          <a:bodyPr wrap="square">
            <a:spAutoFit/>
          </a:bodyPr>
          <a:lstStyle/>
          <a:p>
            <a:r>
              <a:rPr lang="en-US" dirty="0"/>
              <a:t>Taken from : </a:t>
            </a:r>
          </a:p>
          <a:p>
            <a:r>
              <a:rPr lang="en-US" dirty="0"/>
              <a:t>A tutorial on how not to over-interpret STRUCTURE and ADMIXTURE bar plots</a:t>
            </a:r>
          </a:p>
          <a:p>
            <a:r>
              <a:rPr lang="en-US" dirty="0"/>
              <a:t>Lawson, van </a:t>
            </a:r>
            <a:r>
              <a:rPr lang="en-US" dirty="0" err="1"/>
              <a:t>Dorp</a:t>
            </a:r>
            <a:r>
              <a:rPr lang="en-US" dirty="0"/>
              <a:t>, </a:t>
            </a:r>
            <a:r>
              <a:rPr lang="en-US" dirty="0" err="1"/>
              <a:t>Falush</a:t>
            </a:r>
            <a:r>
              <a:rPr lang="en-US" dirty="0"/>
              <a:t>, Nat </a:t>
            </a:r>
            <a:r>
              <a:rPr lang="en-US" dirty="0" err="1"/>
              <a:t>Commun</a:t>
            </a:r>
            <a:r>
              <a:rPr lang="en-US" dirty="0"/>
              <a:t> 2018</a:t>
            </a:r>
          </a:p>
        </p:txBody>
      </p:sp>
    </p:spTree>
    <p:extLst>
      <p:ext uri="{BB962C8B-B14F-4D97-AF65-F5344CB8AC3E}">
        <p14:creationId xmlns:p14="http://schemas.microsoft.com/office/powerpoint/2010/main" val="92466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Worldmapdiversityafrica.jpg">
            <a:extLst>
              <a:ext uri="{FF2B5EF4-FFF2-40B4-BE49-F238E27FC236}">
                <a16:creationId xmlns:a16="http://schemas.microsoft.com/office/drawing/2014/main" id="{B423A0E3-6393-AD46-920B-131EA6FEA6A4}"/>
              </a:ext>
            </a:extLst>
          </p:cNvPr>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pic>
        <p:nvPicPr>
          <p:cNvPr id="4" name="Picture 3" descr="A picture containing chart&#10;&#10;Description automatically generated">
            <a:extLst>
              <a:ext uri="{FF2B5EF4-FFF2-40B4-BE49-F238E27FC236}">
                <a16:creationId xmlns:a16="http://schemas.microsoft.com/office/drawing/2014/main" id="{04AA5026-3B5F-924D-8C41-C3C903C06595}"/>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017877" y="1630238"/>
            <a:ext cx="6579710" cy="3165874"/>
          </a:xfrm>
          <a:prstGeom prst="rect">
            <a:avLst/>
          </a:prstGeom>
        </p:spPr>
      </p:pic>
      <p:sp>
        <p:nvSpPr>
          <p:cNvPr id="6" name="Title 1">
            <a:extLst>
              <a:ext uri="{FF2B5EF4-FFF2-40B4-BE49-F238E27FC236}">
                <a16:creationId xmlns:a16="http://schemas.microsoft.com/office/drawing/2014/main" id="{BAAFCD27-AA45-F742-ACB4-1AFBC5C29607}"/>
              </a:ext>
            </a:extLst>
          </p:cNvPr>
          <p:cNvSpPr>
            <a:spLocks noGrp="1"/>
          </p:cNvSpPr>
          <p:nvPr>
            <p:ph type="title"/>
          </p:nvPr>
        </p:nvSpPr>
        <p:spPr>
          <a:xfrm>
            <a:off x="513586" y="764901"/>
            <a:ext cx="7845976" cy="1296988"/>
          </a:xfrm>
        </p:spPr>
        <p:txBody>
          <a:bodyPr/>
          <a:lstStyle/>
          <a:p>
            <a:pPr algn="ctr"/>
            <a:r>
              <a:rPr lang="en-US" sz="2400" dirty="0"/>
              <a:t>Allele frequency-based clustering</a:t>
            </a:r>
          </a:p>
        </p:txBody>
      </p:sp>
      <p:sp>
        <p:nvSpPr>
          <p:cNvPr id="7" name="TextBox 6">
            <a:extLst>
              <a:ext uri="{FF2B5EF4-FFF2-40B4-BE49-F238E27FC236}">
                <a16:creationId xmlns:a16="http://schemas.microsoft.com/office/drawing/2014/main" id="{93750B2C-9C7F-C34B-B4A5-0A450E31BEDF}"/>
              </a:ext>
            </a:extLst>
          </p:cNvPr>
          <p:cNvSpPr txBox="1"/>
          <p:nvPr/>
        </p:nvSpPr>
        <p:spPr>
          <a:xfrm>
            <a:off x="363920" y="1244118"/>
            <a:ext cx="8266494" cy="338554"/>
          </a:xfrm>
          <a:prstGeom prst="rect">
            <a:avLst/>
          </a:prstGeom>
          <a:noFill/>
        </p:spPr>
        <p:txBody>
          <a:bodyPr wrap="none" rtlCol="0">
            <a:spAutoFit/>
          </a:bodyPr>
          <a:lstStyle/>
          <a:p>
            <a:r>
              <a:rPr lang="en-US" sz="1600" dirty="0"/>
              <a:t>Different combinations of drift, admixture and ancient relatedness can give similar signals</a:t>
            </a:r>
          </a:p>
        </p:txBody>
      </p:sp>
      <p:sp>
        <p:nvSpPr>
          <p:cNvPr id="8" name="TextBox 7">
            <a:extLst>
              <a:ext uri="{FF2B5EF4-FFF2-40B4-BE49-F238E27FC236}">
                <a16:creationId xmlns:a16="http://schemas.microsoft.com/office/drawing/2014/main" id="{6F23A00B-5FE8-CF4B-B7AD-3E11D7623B9E}"/>
              </a:ext>
            </a:extLst>
          </p:cNvPr>
          <p:cNvSpPr txBox="1"/>
          <p:nvPr/>
        </p:nvSpPr>
        <p:spPr>
          <a:xfrm>
            <a:off x="4057835" y="4843678"/>
            <a:ext cx="3539752" cy="276999"/>
          </a:xfrm>
          <a:prstGeom prst="rect">
            <a:avLst/>
          </a:prstGeom>
          <a:noFill/>
        </p:spPr>
        <p:txBody>
          <a:bodyPr wrap="none" rtlCol="0">
            <a:spAutoFit/>
          </a:bodyPr>
          <a:lstStyle/>
          <a:p>
            <a:r>
              <a:rPr lang="en-US" sz="1200" dirty="0"/>
              <a:t>Lawson, van </a:t>
            </a:r>
            <a:r>
              <a:rPr lang="en-US" sz="1200" dirty="0" err="1"/>
              <a:t>Dorp</a:t>
            </a:r>
            <a:r>
              <a:rPr lang="en-US" sz="1200" dirty="0"/>
              <a:t> &amp; </a:t>
            </a:r>
            <a:r>
              <a:rPr lang="en-US" sz="1200" dirty="0" err="1"/>
              <a:t>Falush</a:t>
            </a:r>
            <a:r>
              <a:rPr lang="en-US" sz="1200" dirty="0"/>
              <a:t>. </a:t>
            </a:r>
            <a:r>
              <a:rPr lang="en-US" sz="1200" i="1" dirty="0"/>
              <a:t>Nat Comms</a:t>
            </a:r>
            <a:r>
              <a:rPr lang="en-US" sz="1200" dirty="0"/>
              <a:t>. (2018).</a:t>
            </a:r>
          </a:p>
        </p:txBody>
      </p:sp>
    </p:spTree>
    <p:extLst>
      <p:ext uri="{BB962C8B-B14F-4D97-AF65-F5344CB8AC3E}">
        <p14:creationId xmlns:p14="http://schemas.microsoft.com/office/powerpoint/2010/main" val="14507336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Worldmapdiversityafrica.jpg">
            <a:extLst>
              <a:ext uri="{FF2B5EF4-FFF2-40B4-BE49-F238E27FC236}">
                <a16:creationId xmlns:a16="http://schemas.microsoft.com/office/drawing/2014/main" id="{B423A0E3-6393-AD46-920B-131EA6FEA6A4}"/>
              </a:ext>
            </a:extLst>
          </p:cNvPr>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pic>
        <p:nvPicPr>
          <p:cNvPr id="4" name="Picture 3" descr="A picture containing chart&#10;&#10;Description automatically generated">
            <a:extLst>
              <a:ext uri="{FF2B5EF4-FFF2-40B4-BE49-F238E27FC236}">
                <a16:creationId xmlns:a16="http://schemas.microsoft.com/office/drawing/2014/main" id="{04AA5026-3B5F-924D-8C41-C3C903C06595}"/>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017877" y="1630238"/>
            <a:ext cx="6579710" cy="3165874"/>
          </a:xfrm>
          <a:prstGeom prst="rect">
            <a:avLst/>
          </a:prstGeom>
        </p:spPr>
      </p:pic>
      <p:sp>
        <p:nvSpPr>
          <p:cNvPr id="6" name="Title 1">
            <a:extLst>
              <a:ext uri="{FF2B5EF4-FFF2-40B4-BE49-F238E27FC236}">
                <a16:creationId xmlns:a16="http://schemas.microsoft.com/office/drawing/2014/main" id="{BAAFCD27-AA45-F742-ACB4-1AFBC5C29607}"/>
              </a:ext>
            </a:extLst>
          </p:cNvPr>
          <p:cNvSpPr>
            <a:spLocks noGrp="1"/>
          </p:cNvSpPr>
          <p:nvPr>
            <p:ph type="title"/>
          </p:nvPr>
        </p:nvSpPr>
        <p:spPr>
          <a:xfrm>
            <a:off x="513586" y="764901"/>
            <a:ext cx="7845976" cy="1296988"/>
          </a:xfrm>
        </p:spPr>
        <p:txBody>
          <a:bodyPr/>
          <a:lstStyle/>
          <a:p>
            <a:pPr algn="ctr"/>
            <a:r>
              <a:rPr lang="en-US" sz="2400" dirty="0"/>
              <a:t>Allele frequency-based clustering</a:t>
            </a:r>
          </a:p>
        </p:txBody>
      </p:sp>
      <p:sp>
        <p:nvSpPr>
          <p:cNvPr id="7" name="TextBox 6">
            <a:extLst>
              <a:ext uri="{FF2B5EF4-FFF2-40B4-BE49-F238E27FC236}">
                <a16:creationId xmlns:a16="http://schemas.microsoft.com/office/drawing/2014/main" id="{93750B2C-9C7F-C34B-B4A5-0A450E31BEDF}"/>
              </a:ext>
            </a:extLst>
          </p:cNvPr>
          <p:cNvSpPr txBox="1"/>
          <p:nvPr/>
        </p:nvSpPr>
        <p:spPr>
          <a:xfrm>
            <a:off x="363920" y="1244118"/>
            <a:ext cx="8266494" cy="338554"/>
          </a:xfrm>
          <a:prstGeom prst="rect">
            <a:avLst/>
          </a:prstGeom>
          <a:noFill/>
        </p:spPr>
        <p:txBody>
          <a:bodyPr wrap="none" rtlCol="0">
            <a:spAutoFit/>
          </a:bodyPr>
          <a:lstStyle/>
          <a:p>
            <a:r>
              <a:rPr lang="en-US" sz="1600" dirty="0"/>
              <a:t>Different combinations of drift, admixture and ancient relatedness can give similar signals</a:t>
            </a:r>
          </a:p>
        </p:txBody>
      </p:sp>
      <p:sp>
        <p:nvSpPr>
          <p:cNvPr id="8" name="TextBox 7">
            <a:extLst>
              <a:ext uri="{FF2B5EF4-FFF2-40B4-BE49-F238E27FC236}">
                <a16:creationId xmlns:a16="http://schemas.microsoft.com/office/drawing/2014/main" id="{6F23A00B-5FE8-CF4B-B7AD-3E11D7623B9E}"/>
              </a:ext>
            </a:extLst>
          </p:cNvPr>
          <p:cNvSpPr txBox="1"/>
          <p:nvPr/>
        </p:nvSpPr>
        <p:spPr>
          <a:xfrm>
            <a:off x="4057835" y="4843678"/>
            <a:ext cx="3539752" cy="276999"/>
          </a:xfrm>
          <a:prstGeom prst="rect">
            <a:avLst/>
          </a:prstGeom>
          <a:noFill/>
        </p:spPr>
        <p:txBody>
          <a:bodyPr wrap="none" rtlCol="0">
            <a:spAutoFit/>
          </a:bodyPr>
          <a:lstStyle/>
          <a:p>
            <a:r>
              <a:rPr lang="en-US" sz="1200" dirty="0"/>
              <a:t>Lawson, van </a:t>
            </a:r>
            <a:r>
              <a:rPr lang="en-US" sz="1200" dirty="0" err="1"/>
              <a:t>Dorp</a:t>
            </a:r>
            <a:r>
              <a:rPr lang="en-US" sz="1200" dirty="0"/>
              <a:t> &amp; </a:t>
            </a:r>
            <a:r>
              <a:rPr lang="en-US" sz="1200" dirty="0" err="1"/>
              <a:t>Falush</a:t>
            </a:r>
            <a:r>
              <a:rPr lang="en-US" sz="1200" dirty="0"/>
              <a:t>. </a:t>
            </a:r>
            <a:r>
              <a:rPr lang="en-US" sz="1200" i="1" dirty="0"/>
              <a:t>Nat Comms</a:t>
            </a:r>
            <a:r>
              <a:rPr lang="en-US" sz="1200" dirty="0"/>
              <a:t>. (2018).</a:t>
            </a:r>
          </a:p>
        </p:txBody>
      </p:sp>
      <p:sp>
        <p:nvSpPr>
          <p:cNvPr id="2" name="TextBox 1">
            <a:extLst>
              <a:ext uri="{FF2B5EF4-FFF2-40B4-BE49-F238E27FC236}">
                <a16:creationId xmlns:a16="http://schemas.microsoft.com/office/drawing/2014/main" id="{B2DAD9B3-E1B1-9B47-ADF0-4F1A85D5DCCA}"/>
              </a:ext>
            </a:extLst>
          </p:cNvPr>
          <p:cNvSpPr txBox="1"/>
          <p:nvPr/>
        </p:nvSpPr>
        <p:spPr>
          <a:xfrm>
            <a:off x="384743" y="5343007"/>
            <a:ext cx="8490315" cy="830997"/>
          </a:xfrm>
          <a:prstGeom prst="rect">
            <a:avLst/>
          </a:prstGeom>
          <a:noFill/>
        </p:spPr>
        <p:txBody>
          <a:bodyPr wrap="square" rtlCol="0">
            <a:spAutoFit/>
          </a:bodyPr>
          <a:lstStyle/>
          <a:p>
            <a:r>
              <a:rPr lang="en-US" sz="1600" dirty="0"/>
              <a:t>Ancestry assignments in STRUCTURE/ADMIXTURE often termed admixture proportions they do not identify where admixture has occurred </a:t>
            </a:r>
            <a:r>
              <a:rPr lang="en-US" sz="1600" dirty="0">
                <a:sym typeface="Wingdings" pitchFamily="2" charset="2"/>
              </a:rPr>
              <a:t> they do not alone indicate a history of admixture.</a:t>
            </a:r>
            <a:endParaRPr lang="en-US" sz="1600" dirty="0"/>
          </a:p>
        </p:txBody>
      </p:sp>
    </p:spTree>
    <p:extLst>
      <p:ext uri="{BB962C8B-B14F-4D97-AF65-F5344CB8AC3E}">
        <p14:creationId xmlns:p14="http://schemas.microsoft.com/office/powerpoint/2010/main" val="19020399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sp>
        <p:nvSpPr>
          <p:cNvPr id="9" name="TextBox 8">
            <a:extLst>
              <a:ext uri="{FF2B5EF4-FFF2-40B4-BE49-F238E27FC236}">
                <a16:creationId xmlns:a16="http://schemas.microsoft.com/office/drawing/2014/main" id="{31CD4EAE-2A3A-CD40-AE10-A01BB3575215}"/>
              </a:ext>
            </a:extLst>
          </p:cNvPr>
          <p:cNvSpPr txBox="1"/>
          <p:nvPr/>
        </p:nvSpPr>
        <p:spPr>
          <a:xfrm>
            <a:off x="3703863" y="6546631"/>
            <a:ext cx="5198090" cy="307777"/>
          </a:xfrm>
          <a:prstGeom prst="rect">
            <a:avLst/>
          </a:prstGeom>
          <a:noFill/>
        </p:spPr>
        <p:txBody>
          <a:bodyPr wrap="none" rtlCol="0">
            <a:spAutoFit/>
          </a:bodyPr>
          <a:lstStyle/>
          <a:p>
            <a:r>
              <a:rPr lang="en-US" sz="1400" dirty="0"/>
              <a:t>Adapted from </a:t>
            </a:r>
            <a:r>
              <a:rPr lang="en-US" sz="1400" dirty="0" err="1"/>
              <a:t>Schraiber</a:t>
            </a:r>
            <a:r>
              <a:rPr lang="en-US" sz="1400" dirty="0"/>
              <a:t> &amp; </a:t>
            </a:r>
            <a:r>
              <a:rPr lang="en-US" sz="1400" dirty="0" err="1"/>
              <a:t>Akey</a:t>
            </a:r>
            <a:r>
              <a:rPr lang="en-US" sz="1400" dirty="0"/>
              <a:t>. </a:t>
            </a:r>
            <a:r>
              <a:rPr lang="en-US" sz="1400" i="1" dirty="0"/>
              <a:t>Nature Review Genetics. </a:t>
            </a:r>
            <a:r>
              <a:rPr lang="en-US" sz="1400" dirty="0"/>
              <a:t>2015.</a:t>
            </a:r>
          </a:p>
        </p:txBody>
      </p:sp>
      <p:pic>
        <p:nvPicPr>
          <p:cNvPr id="3" name="Picture 2">
            <a:extLst>
              <a:ext uri="{FF2B5EF4-FFF2-40B4-BE49-F238E27FC236}">
                <a16:creationId xmlns:a16="http://schemas.microsoft.com/office/drawing/2014/main" id="{5DBCFA49-CFE2-DC40-99D9-9F25F4FE3E1C}"/>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4627135" y="1669255"/>
            <a:ext cx="2726206" cy="2245111"/>
          </a:xfrm>
          <a:prstGeom prst="rect">
            <a:avLst/>
          </a:prstGeom>
        </p:spPr>
      </p:pic>
      <p:pic>
        <p:nvPicPr>
          <p:cNvPr id="5" name="Picture 4">
            <a:extLst>
              <a:ext uri="{FF2B5EF4-FFF2-40B4-BE49-F238E27FC236}">
                <a16:creationId xmlns:a16="http://schemas.microsoft.com/office/drawing/2014/main" id="{FFE51159-F8CC-F14C-BD06-0C329F68E5C6}"/>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1660285" y="4431339"/>
            <a:ext cx="5823430" cy="2128332"/>
          </a:xfrm>
          <a:prstGeom prst="rect">
            <a:avLst/>
          </a:prstGeom>
        </p:spPr>
      </p:pic>
      <p:pic>
        <p:nvPicPr>
          <p:cNvPr id="6" name="Picture 5">
            <a:extLst>
              <a:ext uri="{FF2B5EF4-FFF2-40B4-BE49-F238E27FC236}">
                <a16:creationId xmlns:a16="http://schemas.microsoft.com/office/drawing/2014/main" id="{745F33AF-3F15-4340-9E4A-AAA19A4961FE}"/>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91272" y="1079704"/>
            <a:ext cx="3859465" cy="3027955"/>
          </a:xfrm>
          <a:prstGeom prst="rect">
            <a:avLst/>
          </a:prstGeom>
        </p:spPr>
      </p:pic>
      <p:sp>
        <p:nvSpPr>
          <p:cNvPr id="11" name="Title 1">
            <a:extLst>
              <a:ext uri="{FF2B5EF4-FFF2-40B4-BE49-F238E27FC236}">
                <a16:creationId xmlns:a16="http://schemas.microsoft.com/office/drawing/2014/main" id="{C3EF25E9-7282-5542-BA5C-B922B667A8DE}"/>
              </a:ext>
            </a:extLst>
          </p:cNvPr>
          <p:cNvSpPr txBox="1">
            <a:spLocks/>
          </p:cNvSpPr>
          <p:nvPr/>
        </p:nvSpPr>
        <p:spPr bwMode="auto">
          <a:xfrm>
            <a:off x="513586" y="764901"/>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Determination of population structure</a:t>
            </a:r>
          </a:p>
        </p:txBody>
      </p:sp>
      <p:sp>
        <p:nvSpPr>
          <p:cNvPr id="2" name="TextBox 1">
            <a:extLst>
              <a:ext uri="{FF2B5EF4-FFF2-40B4-BE49-F238E27FC236}">
                <a16:creationId xmlns:a16="http://schemas.microsoft.com/office/drawing/2014/main" id="{BEEC1342-C8AA-4142-B2F5-BA6A4D9FFD24}"/>
              </a:ext>
            </a:extLst>
          </p:cNvPr>
          <p:cNvSpPr txBox="1"/>
          <p:nvPr/>
        </p:nvSpPr>
        <p:spPr>
          <a:xfrm>
            <a:off x="2021004" y="4177181"/>
            <a:ext cx="2268570" cy="338554"/>
          </a:xfrm>
          <a:prstGeom prst="rect">
            <a:avLst/>
          </a:prstGeom>
          <a:noFill/>
        </p:spPr>
        <p:txBody>
          <a:bodyPr wrap="none" rtlCol="0">
            <a:spAutoFit/>
          </a:bodyPr>
          <a:lstStyle/>
          <a:p>
            <a:r>
              <a:rPr lang="en-US" sz="1600" dirty="0"/>
              <a:t>Allele frequency-based</a:t>
            </a:r>
          </a:p>
        </p:txBody>
      </p:sp>
      <p:sp>
        <p:nvSpPr>
          <p:cNvPr id="10" name="TextBox 9">
            <a:extLst>
              <a:ext uri="{FF2B5EF4-FFF2-40B4-BE49-F238E27FC236}">
                <a16:creationId xmlns:a16="http://schemas.microsoft.com/office/drawing/2014/main" id="{1C128092-EBAD-EA47-981A-8F97FFA389DC}"/>
              </a:ext>
            </a:extLst>
          </p:cNvPr>
          <p:cNvSpPr txBox="1"/>
          <p:nvPr/>
        </p:nvSpPr>
        <p:spPr>
          <a:xfrm>
            <a:off x="5123654" y="4179115"/>
            <a:ext cx="1733167" cy="338554"/>
          </a:xfrm>
          <a:prstGeom prst="rect">
            <a:avLst/>
          </a:prstGeom>
          <a:noFill/>
        </p:spPr>
        <p:txBody>
          <a:bodyPr wrap="none" rtlCol="0">
            <a:spAutoFit/>
          </a:bodyPr>
          <a:lstStyle/>
          <a:p>
            <a:r>
              <a:rPr lang="en-US" sz="1600" dirty="0"/>
              <a:t>Haplotype-based</a:t>
            </a:r>
          </a:p>
        </p:txBody>
      </p:sp>
    </p:spTree>
    <p:extLst>
      <p:ext uri="{BB962C8B-B14F-4D97-AF65-F5344CB8AC3E}">
        <p14:creationId xmlns:p14="http://schemas.microsoft.com/office/powerpoint/2010/main" val="40696401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sp>
        <p:nvSpPr>
          <p:cNvPr id="7" name="TextBox 6"/>
          <p:cNvSpPr txBox="1"/>
          <p:nvPr/>
        </p:nvSpPr>
        <p:spPr>
          <a:xfrm>
            <a:off x="307009" y="3819529"/>
            <a:ext cx="8761734" cy="830997"/>
          </a:xfrm>
          <a:prstGeom prst="rect">
            <a:avLst/>
          </a:prstGeom>
          <a:noFill/>
        </p:spPr>
        <p:txBody>
          <a:bodyPr wrap="square" rtlCol="0">
            <a:spAutoFit/>
          </a:bodyPr>
          <a:lstStyle/>
          <a:p>
            <a:pPr algn="ctr"/>
            <a:r>
              <a:rPr lang="en-US" sz="2400" b="1" dirty="0">
                <a:solidFill>
                  <a:schemeClr val="accent2"/>
                </a:solidFill>
              </a:rPr>
              <a:t>The genome as a mosaic</a:t>
            </a:r>
          </a:p>
          <a:p>
            <a:pPr algn="ctr"/>
            <a:r>
              <a:rPr lang="en-US" sz="2400" b="1" dirty="0">
                <a:solidFill>
                  <a:schemeClr val="accent2"/>
                </a:solidFill>
              </a:rPr>
              <a:t>- blocks of LD separated by recombination</a:t>
            </a:r>
          </a:p>
        </p:txBody>
      </p:sp>
      <p:sp>
        <p:nvSpPr>
          <p:cNvPr id="8" name="Rectangle 7"/>
          <p:cNvSpPr/>
          <p:nvPr/>
        </p:nvSpPr>
        <p:spPr>
          <a:xfrm>
            <a:off x="208776" y="2532652"/>
            <a:ext cx="8605856" cy="18673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249120" y="3039856"/>
            <a:ext cx="1773748" cy="389144"/>
          </a:xfrm>
          <a:prstGeom prst="rect">
            <a:avLst/>
          </a:prstGeom>
          <a:solidFill>
            <a:srgbClr val="208AB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2284754" y="3039856"/>
            <a:ext cx="983249" cy="389144"/>
          </a:xfrm>
          <a:prstGeom prst="rect">
            <a:avLst/>
          </a:prstGeom>
          <a:solidFill>
            <a:srgbClr val="208AB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3461312" y="3039856"/>
            <a:ext cx="2925502" cy="389144"/>
          </a:xfrm>
          <a:prstGeom prst="rect">
            <a:avLst/>
          </a:prstGeom>
          <a:solidFill>
            <a:srgbClr val="208AB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6573569" y="3039856"/>
            <a:ext cx="896425" cy="389144"/>
          </a:xfrm>
          <a:prstGeom prst="rect">
            <a:avLst/>
          </a:prstGeom>
          <a:solidFill>
            <a:srgbClr val="208AB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7697096" y="3039856"/>
            <a:ext cx="930780" cy="389144"/>
          </a:xfrm>
          <a:prstGeom prst="rect">
            <a:avLst/>
          </a:prstGeom>
          <a:solidFill>
            <a:srgbClr val="208AB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Down Arrow 14"/>
          <p:cNvSpPr/>
          <p:nvPr/>
        </p:nvSpPr>
        <p:spPr>
          <a:xfrm>
            <a:off x="53047" y="1943318"/>
            <a:ext cx="392146" cy="582574"/>
          </a:xfrm>
          <a:prstGeom prst="downArrow">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wn Arrow 16"/>
          <p:cNvSpPr/>
          <p:nvPr/>
        </p:nvSpPr>
        <p:spPr>
          <a:xfrm>
            <a:off x="3199855" y="1929865"/>
            <a:ext cx="392146" cy="582574"/>
          </a:xfrm>
          <a:prstGeom prst="downArrow">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Down Arrow 17"/>
          <p:cNvSpPr/>
          <p:nvPr/>
        </p:nvSpPr>
        <p:spPr>
          <a:xfrm>
            <a:off x="6265445" y="1929865"/>
            <a:ext cx="392146" cy="582574"/>
          </a:xfrm>
          <a:prstGeom prst="downArrow">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Down Arrow 18"/>
          <p:cNvSpPr/>
          <p:nvPr/>
        </p:nvSpPr>
        <p:spPr>
          <a:xfrm>
            <a:off x="7383170" y="1929865"/>
            <a:ext cx="392146" cy="582574"/>
          </a:xfrm>
          <a:prstGeom prst="downArrow">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Down Arrow 19"/>
          <p:cNvSpPr/>
          <p:nvPr/>
        </p:nvSpPr>
        <p:spPr>
          <a:xfrm>
            <a:off x="1932952" y="1932873"/>
            <a:ext cx="392146" cy="582574"/>
          </a:xfrm>
          <a:prstGeom prst="downArrow">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Down Arrow 20"/>
          <p:cNvSpPr/>
          <p:nvPr/>
        </p:nvSpPr>
        <p:spPr>
          <a:xfrm>
            <a:off x="8578363" y="1929865"/>
            <a:ext cx="392146" cy="582574"/>
          </a:xfrm>
          <a:prstGeom prst="downArrow">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Oval 22"/>
          <p:cNvSpPr>
            <a:spLocks noChangeAspect="1"/>
          </p:cNvSpPr>
          <p:nvPr/>
        </p:nvSpPr>
        <p:spPr>
          <a:xfrm>
            <a:off x="474568" y="3095879"/>
            <a:ext cx="251996" cy="251996"/>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Oval 23"/>
          <p:cNvSpPr>
            <a:spLocks noChangeAspect="1"/>
          </p:cNvSpPr>
          <p:nvPr/>
        </p:nvSpPr>
        <p:spPr>
          <a:xfrm>
            <a:off x="1009696" y="3089450"/>
            <a:ext cx="251996" cy="251996"/>
          </a:xfrm>
          <a:prstGeom prst="ellips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Oval 24"/>
          <p:cNvSpPr>
            <a:spLocks noChangeAspect="1"/>
          </p:cNvSpPr>
          <p:nvPr/>
        </p:nvSpPr>
        <p:spPr>
          <a:xfrm>
            <a:off x="1543258" y="3095879"/>
            <a:ext cx="251996" cy="251996"/>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Oval 25"/>
          <p:cNvSpPr>
            <a:spLocks noChangeAspect="1"/>
          </p:cNvSpPr>
          <p:nvPr/>
        </p:nvSpPr>
        <p:spPr>
          <a:xfrm>
            <a:off x="3720941" y="3089450"/>
            <a:ext cx="251996" cy="251996"/>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Oval 26"/>
          <p:cNvSpPr>
            <a:spLocks noChangeAspect="1"/>
          </p:cNvSpPr>
          <p:nvPr/>
        </p:nvSpPr>
        <p:spPr>
          <a:xfrm>
            <a:off x="4256069" y="3083021"/>
            <a:ext cx="251996" cy="251996"/>
          </a:xfrm>
          <a:prstGeom prst="ellipse">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p:cNvSpPr>
            <a:spLocks noChangeAspect="1"/>
          </p:cNvSpPr>
          <p:nvPr/>
        </p:nvSpPr>
        <p:spPr>
          <a:xfrm>
            <a:off x="4789631" y="3089450"/>
            <a:ext cx="251996" cy="251996"/>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Oval 28"/>
          <p:cNvSpPr>
            <a:spLocks noChangeAspect="1"/>
          </p:cNvSpPr>
          <p:nvPr/>
        </p:nvSpPr>
        <p:spPr>
          <a:xfrm>
            <a:off x="2416313" y="3095879"/>
            <a:ext cx="251996" cy="251996"/>
          </a:xfrm>
          <a:prstGeom prst="ellipse">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a:spLocks noChangeAspect="1"/>
          </p:cNvSpPr>
          <p:nvPr/>
        </p:nvSpPr>
        <p:spPr>
          <a:xfrm>
            <a:off x="2951441" y="3089450"/>
            <a:ext cx="251996" cy="251996"/>
          </a:xfrm>
          <a:prstGeom prst="ellipse">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Oval 31"/>
          <p:cNvSpPr>
            <a:spLocks noChangeAspect="1"/>
          </p:cNvSpPr>
          <p:nvPr/>
        </p:nvSpPr>
        <p:spPr>
          <a:xfrm>
            <a:off x="5314014" y="3098274"/>
            <a:ext cx="251996" cy="251996"/>
          </a:xfrm>
          <a:prstGeom prst="ellipse">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Oval 32"/>
          <p:cNvSpPr>
            <a:spLocks noChangeAspect="1"/>
          </p:cNvSpPr>
          <p:nvPr/>
        </p:nvSpPr>
        <p:spPr>
          <a:xfrm>
            <a:off x="5849142" y="3091845"/>
            <a:ext cx="251996" cy="251996"/>
          </a:xfrm>
          <a:prstGeom prst="ellipse">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Oval 33"/>
          <p:cNvSpPr>
            <a:spLocks noChangeAspect="1"/>
          </p:cNvSpPr>
          <p:nvPr/>
        </p:nvSpPr>
        <p:spPr>
          <a:xfrm>
            <a:off x="6630377" y="3113527"/>
            <a:ext cx="251996" cy="251996"/>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Oval 34"/>
          <p:cNvSpPr>
            <a:spLocks noChangeAspect="1"/>
          </p:cNvSpPr>
          <p:nvPr/>
        </p:nvSpPr>
        <p:spPr>
          <a:xfrm>
            <a:off x="7165505" y="3107098"/>
            <a:ext cx="251996" cy="251996"/>
          </a:xfrm>
          <a:prstGeom prst="ellipse">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Oval 35"/>
          <p:cNvSpPr>
            <a:spLocks noChangeAspect="1"/>
          </p:cNvSpPr>
          <p:nvPr/>
        </p:nvSpPr>
        <p:spPr>
          <a:xfrm>
            <a:off x="7791239" y="3115922"/>
            <a:ext cx="251996" cy="251996"/>
          </a:xfrm>
          <a:prstGeom prst="ellipse">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Oval 36"/>
          <p:cNvSpPr>
            <a:spLocks noChangeAspect="1"/>
          </p:cNvSpPr>
          <p:nvPr/>
        </p:nvSpPr>
        <p:spPr>
          <a:xfrm>
            <a:off x="8326367" y="3109493"/>
            <a:ext cx="251996" cy="251996"/>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Title 1">
            <a:extLst>
              <a:ext uri="{FF2B5EF4-FFF2-40B4-BE49-F238E27FC236}">
                <a16:creationId xmlns:a16="http://schemas.microsoft.com/office/drawing/2014/main" id="{38DA4240-F518-0D46-A99E-072BB15B1207}"/>
              </a:ext>
            </a:extLst>
          </p:cNvPr>
          <p:cNvSpPr>
            <a:spLocks noGrp="1"/>
          </p:cNvSpPr>
          <p:nvPr>
            <p:ph type="title"/>
          </p:nvPr>
        </p:nvSpPr>
        <p:spPr>
          <a:xfrm>
            <a:off x="781900" y="595907"/>
            <a:ext cx="7845976" cy="1296988"/>
          </a:xfrm>
        </p:spPr>
        <p:txBody>
          <a:bodyPr/>
          <a:lstStyle/>
          <a:p>
            <a:pPr algn="ctr"/>
            <a:r>
              <a:rPr lang="en-US" sz="2400" dirty="0"/>
              <a:t>Incorporating haplotype information</a:t>
            </a:r>
          </a:p>
        </p:txBody>
      </p:sp>
    </p:spTree>
    <p:extLst>
      <p:ext uri="{BB962C8B-B14F-4D97-AF65-F5344CB8AC3E}">
        <p14:creationId xmlns:p14="http://schemas.microsoft.com/office/powerpoint/2010/main" val="31061559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graphicFrame>
        <p:nvGraphicFramePr>
          <p:cNvPr id="40" name="Table 8">
            <a:extLst>
              <a:ext uri="{FF2B5EF4-FFF2-40B4-BE49-F238E27FC236}">
                <a16:creationId xmlns:a16="http://schemas.microsoft.com/office/drawing/2014/main" id="{932218C8-8612-3543-9FC3-124FB204D007}"/>
              </a:ext>
            </a:extLst>
          </p:cNvPr>
          <p:cNvGraphicFramePr>
            <a:graphicFrameLocks noGrp="1"/>
          </p:cNvGraphicFramePr>
          <p:nvPr>
            <p:extLst>
              <p:ext uri="{D42A27DB-BD31-4B8C-83A1-F6EECF244321}">
                <p14:modId xmlns:p14="http://schemas.microsoft.com/office/powerpoint/2010/main" val="2040537201"/>
              </p:ext>
            </p:extLst>
          </p:nvPr>
        </p:nvGraphicFramePr>
        <p:xfrm>
          <a:off x="243824" y="1095240"/>
          <a:ext cx="8656352" cy="5029200"/>
        </p:xfrm>
        <a:graphic>
          <a:graphicData uri="http://schemas.openxmlformats.org/drawingml/2006/table">
            <a:tbl>
              <a:tblPr firstRow="1" bandRow="1">
                <a:tableStyleId>{5C22544A-7EE6-4342-B048-85BDC9FD1C3A}</a:tableStyleId>
              </a:tblPr>
              <a:tblGrid>
                <a:gridCol w="1692552">
                  <a:extLst>
                    <a:ext uri="{9D8B030D-6E8A-4147-A177-3AD203B41FA5}">
                      <a16:colId xmlns:a16="http://schemas.microsoft.com/office/drawing/2014/main" val="4175121486"/>
                    </a:ext>
                  </a:extLst>
                </a:gridCol>
                <a:gridCol w="1519518">
                  <a:extLst>
                    <a:ext uri="{9D8B030D-6E8A-4147-A177-3AD203B41FA5}">
                      <a16:colId xmlns:a16="http://schemas.microsoft.com/office/drawing/2014/main" val="4020697380"/>
                    </a:ext>
                  </a:extLst>
                </a:gridCol>
                <a:gridCol w="1981742">
                  <a:extLst>
                    <a:ext uri="{9D8B030D-6E8A-4147-A177-3AD203B41FA5}">
                      <a16:colId xmlns:a16="http://schemas.microsoft.com/office/drawing/2014/main" val="617888688"/>
                    </a:ext>
                  </a:extLst>
                </a:gridCol>
                <a:gridCol w="1731270">
                  <a:extLst>
                    <a:ext uri="{9D8B030D-6E8A-4147-A177-3AD203B41FA5}">
                      <a16:colId xmlns:a16="http://schemas.microsoft.com/office/drawing/2014/main" val="2805227363"/>
                    </a:ext>
                  </a:extLst>
                </a:gridCol>
                <a:gridCol w="1731270">
                  <a:extLst>
                    <a:ext uri="{9D8B030D-6E8A-4147-A177-3AD203B41FA5}">
                      <a16:colId xmlns:a16="http://schemas.microsoft.com/office/drawing/2014/main" val="3391304370"/>
                    </a:ext>
                  </a:extLst>
                </a:gridCol>
              </a:tblGrid>
              <a:tr h="213111">
                <a:tc>
                  <a:txBody>
                    <a:bodyPr/>
                    <a:lstStyle/>
                    <a:p>
                      <a:r>
                        <a:rPr lang="en-US" sz="1400" dirty="0"/>
                        <a:t>Name</a:t>
                      </a:r>
                    </a:p>
                  </a:txBody>
                  <a:tcPr/>
                </a:tc>
                <a:tc>
                  <a:txBody>
                    <a:bodyPr/>
                    <a:lstStyle/>
                    <a:p>
                      <a:r>
                        <a:rPr lang="en-US" sz="1400" dirty="0"/>
                        <a:t>Data type</a:t>
                      </a:r>
                    </a:p>
                  </a:txBody>
                  <a:tcPr/>
                </a:tc>
                <a:tc>
                  <a:txBody>
                    <a:bodyPr/>
                    <a:lstStyle/>
                    <a:p>
                      <a:r>
                        <a:rPr lang="en-US" sz="1400" dirty="0"/>
                        <a:t>Inference</a:t>
                      </a:r>
                    </a:p>
                  </a:txBody>
                  <a:tcPr/>
                </a:tc>
                <a:tc>
                  <a:txBody>
                    <a:bodyPr/>
                    <a:lstStyle/>
                    <a:p>
                      <a:r>
                        <a:rPr lang="en-US" sz="1400" dirty="0"/>
                        <a:t>Notes</a:t>
                      </a:r>
                    </a:p>
                  </a:txBody>
                  <a:tcPr/>
                </a:tc>
                <a:tc>
                  <a:txBody>
                    <a:bodyPr/>
                    <a:lstStyle/>
                    <a:p>
                      <a:r>
                        <a:rPr lang="en-US" sz="1400" dirty="0"/>
                        <a:t>Ref</a:t>
                      </a:r>
                    </a:p>
                  </a:txBody>
                  <a:tcPr/>
                </a:tc>
                <a:extLst>
                  <a:ext uri="{0D108BD9-81ED-4DB2-BD59-A6C34878D82A}">
                    <a16:rowId xmlns:a16="http://schemas.microsoft.com/office/drawing/2014/main" val="3445002339"/>
                  </a:ext>
                </a:extLst>
              </a:tr>
              <a:tr h="660643">
                <a:tc>
                  <a:txBody>
                    <a:bodyPr/>
                    <a:lstStyle/>
                    <a:p>
                      <a:r>
                        <a:rPr lang="en-US" sz="1400" dirty="0"/>
                        <a:t>HAPMIX</a:t>
                      </a:r>
                    </a:p>
                  </a:txBody>
                  <a:tcPr>
                    <a:solidFill>
                      <a:schemeClr val="accent1">
                        <a:tint val="40000"/>
                        <a:alpha val="35000"/>
                      </a:schemeClr>
                    </a:solidFill>
                  </a:tcPr>
                </a:tc>
                <a:tc>
                  <a:txBody>
                    <a:bodyPr/>
                    <a:lstStyle/>
                    <a:p>
                      <a:r>
                        <a:rPr lang="en-US" sz="1400" dirty="0"/>
                        <a:t>Phased haplotypes, reference panel</a:t>
                      </a:r>
                    </a:p>
                  </a:txBody>
                  <a:tcPr/>
                </a:tc>
                <a:tc>
                  <a:txBody>
                    <a:bodyPr/>
                    <a:lstStyle/>
                    <a:p>
                      <a:r>
                        <a:rPr lang="en-US" sz="1400" dirty="0"/>
                        <a:t>Chromosome painting</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Requires populations to be pre-specified</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Price et al. </a:t>
                      </a:r>
                      <a:r>
                        <a:rPr lang="en-US" sz="1400" dirty="0" err="1"/>
                        <a:t>PLoS</a:t>
                      </a:r>
                      <a:r>
                        <a:rPr lang="en-US" sz="1400" dirty="0"/>
                        <a:t> Genetics. 2009</a:t>
                      </a:r>
                    </a:p>
                    <a:p>
                      <a:endParaRPr lang="en-US" sz="1400" dirty="0"/>
                    </a:p>
                  </a:txBody>
                  <a:tcPr/>
                </a:tc>
                <a:extLst>
                  <a:ext uri="{0D108BD9-81ED-4DB2-BD59-A6C34878D82A}">
                    <a16:rowId xmlns:a16="http://schemas.microsoft.com/office/drawing/2014/main" val="3488231788"/>
                  </a:ext>
                </a:extLst>
              </a:tr>
              <a:tr h="809820">
                <a:tc>
                  <a:txBody>
                    <a:bodyPr/>
                    <a:lstStyle/>
                    <a:p>
                      <a:r>
                        <a:rPr lang="en-US" sz="1400" dirty="0"/>
                        <a:t>LAMP</a:t>
                      </a:r>
                    </a:p>
                  </a:txBody>
                  <a:tcPr/>
                </a:tc>
                <a:tc>
                  <a:txBody>
                    <a:bodyPr/>
                    <a:lstStyle/>
                    <a:p>
                      <a:r>
                        <a:rPr lang="en-GB" sz="1400" b="0" kern="1200" dirty="0">
                          <a:solidFill>
                            <a:schemeClr val="dk1"/>
                          </a:solidFill>
                          <a:effectLst/>
                          <a:latin typeface="+mn-lt"/>
                          <a:ea typeface="+mn-ea"/>
                          <a:cs typeface="+mn-cs"/>
                        </a:rPr>
                        <a:t>Phased haplotypes</a:t>
                      </a:r>
                      <a:endParaRPr lang="en-GB" sz="1400" dirty="0">
                        <a:effectLst/>
                      </a:endParaRPr>
                    </a:p>
                  </a:txBody>
                  <a:tcPr/>
                </a:tc>
                <a:tc>
                  <a:txBody>
                    <a:bodyPr/>
                    <a:lstStyle/>
                    <a:p>
                      <a:r>
                        <a:rPr lang="en-GB" sz="1400" b="0" kern="1200" dirty="0">
                          <a:solidFill>
                            <a:schemeClr val="dk1"/>
                          </a:solidFill>
                          <a:effectLst/>
                          <a:latin typeface="+mn-lt"/>
                          <a:ea typeface="+mn-ea"/>
                          <a:cs typeface="+mn-cs"/>
                        </a:rPr>
                        <a:t>Chromosome painting</a:t>
                      </a:r>
                      <a:endParaRPr lang="en-US" sz="1400" dirty="0"/>
                    </a:p>
                  </a:txBody>
                  <a:tcPr/>
                </a:tc>
                <a:tc>
                  <a:txBody>
                    <a:bodyPr/>
                    <a:lstStyle/>
                    <a:p>
                      <a:r>
                        <a:rPr lang="en-GB" sz="1400" b="0" kern="1200" dirty="0">
                          <a:solidFill>
                            <a:schemeClr val="dk1"/>
                          </a:solidFill>
                          <a:effectLst/>
                          <a:latin typeface="+mn-lt"/>
                          <a:ea typeface="+mn-ea"/>
                          <a:cs typeface="+mn-cs"/>
                        </a:rPr>
                        <a:t>Identifies local ancestry in windows, rather than using an HMM</a:t>
                      </a:r>
                      <a:endParaRPr lang="en-US" sz="14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400" b="0" kern="1200" dirty="0" err="1">
                          <a:solidFill>
                            <a:schemeClr val="dk1"/>
                          </a:solidFill>
                          <a:effectLst/>
                          <a:latin typeface="+mn-lt"/>
                          <a:ea typeface="+mn-ea"/>
                          <a:cs typeface="+mn-cs"/>
                        </a:rPr>
                        <a:t>Sankararaman</a:t>
                      </a:r>
                      <a:r>
                        <a:rPr lang="en-GB" sz="1400" b="0" kern="1200" dirty="0">
                          <a:solidFill>
                            <a:schemeClr val="dk1"/>
                          </a:solidFill>
                          <a:effectLst/>
                          <a:latin typeface="+mn-lt"/>
                          <a:ea typeface="+mn-ea"/>
                          <a:cs typeface="+mn-cs"/>
                        </a:rPr>
                        <a:t> et al. Am. J. Hum. Gen. 2008.</a:t>
                      </a:r>
                    </a:p>
                  </a:txBody>
                  <a:tcPr/>
                </a:tc>
                <a:extLst>
                  <a:ext uri="{0D108BD9-81ED-4DB2-BD59-A6C34878D82A}">
                    <a16:rowId xmlns:a16="http://schemas.microsoft.com/office/drawing/2014/main" val="2083429460"/>
                  </a:ext>
                </a:extLst>
              </a:tr>
              <a:tr h="809820">
                <a:tc>
                  <a:txBody>
                    <a:bodyPr/>
                    <a:lstStyle/>
                    <a:p>
                      <a:r>
                        <a:rPr lang="en-US" sz="1400" dirty="0" err="1"/>
                        <a:t>PCAdmix</a:t>
                      </a:r>
                      <a:endParaRPr lang="en-US" sz="1400" dirty="0"/>
                    </a:p>
                  </a:txBody>
                  <a:tcPr/>
                </a:tc>
                <a:tc>
                  <a:txBody>
                    <a:bodyPr/>
                    <a:lstStyle/>
                    <a:p>
                      <a:r>
                        <a:rPr lang="en-US" sz="1400" dirty="0"/>
                        <a:t>Phased haplotypes</a:t>
                      </a:r>
                    </a:p>
                  </a:txBody>
                  <a:tcPr/>
                </a:tc>
                <a:tc>
                  <a:txBody>
                    <a:bodyPr/>
                    <a:lstStyle/>
                    <a:p>
                      <a:r>
                        <a:rPr lang="en-US" sz="1400" dirty="0"/>
                        <a:t>Chromosome painting, population structure</a:t>
                      </a:r>
                    </a:p>
                  </a:txBody>
                  <a:tcPr/>
                </a:tc>
                <a:tc>
                  <a:txBody>
                    <a:bodyPr/>
                    <a:lstStyle/>
                    <a:p>
                      <a:r>
                        <a:rPr lang="en-US" sz="1400" dirty="0"/>
                        <a:t>Uses PCA in small chunks followed by HMM to estimate local ancestry</a:t>
                      </a:r>
                    </a:p>
                  </a:txBody>
                  <a:tcPr/>
                </a:tc>
                <a:tc>
                  <a:txBody>
                    <a:bodyPr/>
                    <a:lstStyle/>
                    <a:p>
                      <a:r>
                        <a:rPr lang="en-US" sz="1400" dirty="0" err="1"/>
                        <a:t>Brisbin</a:t>
                      </a:r>
                      <a:r>
                        <a:rPr lang="en-US" sz="1400" dirty="0"/>
                        <a:t> et al. Hum. Biol. 2012.</a:t>
                      </a:r>
                    </a:p>
                  </a:txBody>
                  <a:tcPr/>
                </a:tc>
                <a:extLst>
                  <a:ext uri="{0D108BD9-81ED-4DB2-BD59-A6C34878D82A}">
                    <a16:rowId xmlns:a16="http://schemas.microsoft.com/office/drawing/2014/main" val="3845456076"/>
                  </a:ext>
                </a:extLst>
              </a:tr>
              <a:tr h="809820">
                <a:tc>
                  <a:txBody>
                    <a:bodyPr/>
                    <a:lstStyle/>
                    <a:p>
                      <a:r>
                        <a:rPr lang="en-US" sz="1400" dirty="0" err="1"/>
                        <a:t>fineSTRUCTURE</a:t>
                      </a:r>
                      <a:endParaRPr lang="en-US" sz="1400" dirty="0"/>
                    </a:p>
                  </a:txBody>
                  <a:tcPr/>
                </a:tc>
                <a:tc>
                  <a:txBody>
                    <a:bodyPr/>
                    <a:lstStyle/>
                    <a:p>
                      <a:r>
                        <a:rPr lang="en-US" sz="1400" dirty="0"/>
                        <a:t>Phased haplotypes</a:t>
                      </a:r>
                    </a:p>
                  </a:txBody>
                  <a:tcPr/>
                </a:tc>
                <a:tc>
                  <a:txBody>
                    <a:bodyPr/>
                    <a:lstStyle/>
                    <a:p>
                      <a:r>
                        <a:rPr lang="en-US" sz="1400" dirty="0"/>
                        <a:t>Population structure, admixture, chromosome painting</a:t>
                      </a:r>
                    </a:p>
                  </a:txBody>
                  <a:tcPr/>
                </a:tc>
                <a:tc>
                  <a:txBody>
                    <a:bodyPr/>
                    <a:lstStyle/>
                    <a:p>
                      <a:r>
                        <a:rPr lang="en-US" sz="1400" dirty="0"/>
                        <a:t>Can be used to identify the number and identity of populations</a:t>
                      </a:r>
                    </a:p>
                  </a:txBody>
                  <a:tcPr/>
                </a:tc>
                <a:tc>
                  <a:txBody>
                    <a:bodyPr/>
                    <a:lstStyle/>
                    <a:p>
                      <a:r>
                        <a:rPr lang="en-US" sz="1400" dirty="0"/>
                        <a:t>Lawson, </a:t>
                      </a:r>
                      <a:r>
                        <a:rPr lang="en-US" sz="1400" dirty="0" err="1"/>
                        <a:t>Hellenthal</a:t>
                      </a:r>
                      <a:r>
                        <a:rPr lang="en-US" sz="1400" dirty="0"/>
                        <a:t>, Myers &amp; </a:t>
                      </a:r>
                      <a:r>
                        <a:rPr lang="en-US" sz="1400" dirty="0" err="1"/>
                        <a:t>Falush</a:t>
                      </a:r>
                      <a:r>
                        <a:rPr lang="en-US" sz="1400" dirty="0"/>
                        <a:t>. </a:t>
                      </a:r>
                      <a:r>
                        <a:rPr lang="en-US" sz="1400" dirty="0" err="1"/>
                        <a:t>PLoS</a:t>
                      </a:r>
                      <a:r>
                        <a:rPr lang="en-US" sz="1400" dirty="0"/>
                        <a:t> Genet. 2012.</a:t>
                      </a:r>
                    </a:p>
                  </a:txBody>
                  <a:tcPr/>
                </a:tc>
                <a:extLst>
                  <a:ext uri="{0D108BD9-81ED-4DB2-BD59-A6C34878D82A}">
                    <a16:rowId xmlns:a16="http://schemas.microsoft.com/office/drawing/2014/main" val="1063763470"/>
                  </a:ext>
                </a:extLst>
              </a:tr>
              <a:tr h="809820">
                <a:tc>
                  <a:txBody>
                    <a:bodyPr/>
                    <a:lstStyle/>
                    <a:p>
                      <a:r>
                        <a:rPr lang="en-US" sz="1400" dirty="0"/>
                        <a:t>GLOBETROTTER</a:t>
                      </a:r>
                    </a:p>
                  </a:txBody>
                  <a:tcPr/>
                </a:tc>
                <a:tc>
                  <a:txBody>
                    <a:bodyPr/>
                    <a:lstStyle/>
                    <a:p>
                      <a:r>
                        <a:rPr lang="en-US" sz="1400" dirty="0"/>
                        <a:t>Phased haplotypes</a:t>
                      </a:r>
                    </a:p>
                  </a:txBody>
                  <a:tcPr/>
                </a:tc>
                <a:tc>
                  <a:txBody>
                    <a:bodyPr/>
                    <a:lstStyle/>
                    <a:p>
                      <a:r>
                        <a:rPr lang="en-US" sz="1400" dirty="0"/>
                        <a:t>Population structure, admixture, chromosome painting</a:t>
                      </a:r>
                    </a:p>
                  </a:txBody>
                  <a:tcPr/>
                </a:tc>
                <a:tc>
                  <a:txBody>
                    <a:bodyPr/>
                    <a:lstStyle/>
                    <a:p>
                      <a:r>
                        <a:rPr lang="en-US" sz="1400" dirty="0"/>
                        <a:t>Estimate unsampled ancestral populations and admixture times</a:t>
                      </a:r>
                    </a:p>
                  </a:txBody>
                  <a:tcPr/>
                </a:tc>
                <a:tc>
                  <a:txBody>
                    <a:bodyPr/>
                    <a:lstStyle/>
                    <a:p>
                      <a:r>
                        <a:rPr lang="en-US" sz="1400" dirty="0" err="1"/>
                        <a:t>Hellenthal</a:t>
                      </a:r>
                      <a:r>
                        <a:rPr lang="en-US" sz="1400" dirty="0"/>
                        <a:t> et al. Science. 2014.</a:t>
                      </a:r>
                    </a:p>
                  </a:txBody>
                  <a:tcPr/>
                </a:tc>
                <a:extLst>
                  <a:ext uri="{0D108BD9-81ED-4DB2-BD59-A6C34878D82A}">
                    <a16:rowId xmlns:a16="http://schemas.microsoft.com/office/drawing/2014/main" val="625919169"/>
                  </a:ext>
                </a:extLst>
              </a:tr>
            </a:tbl>
          </a:graphicData>
        </a:graphic>
      </p:graphicFrame>
      <p:sp>
        <p:nvSpPr>
          <p:cNvPr id="39" name="TextBox 38">
            <a:extLst>
              <a:ext uri="{FF2B5EF4-FFF2-40B4-BE49-F238E27FC236}">
                <a16:creationId xmlns:a16="http://schemas.microsoft.com/office/drawing/2014/main" id="{68AD88CF-EC4B-E347-9FCA-4C20EA3AFC65}"/>
              </a:ext>
            </a:extLst>
          </p:cNvPr>
          <p:cNvSpPr txBox="1"/>
          <p:nvPr/>
        </p:nvSpPr>
        <p:spPr>
          <a:xfrm>
            <a:off x="3703863" y="6368831"/>
            <a:ext cx="5198090" cy="307777"/>
          </a:xfrm>
          <a:prstGeom prst="rect">
            <a:avLst/>
          </a:prstGeom>
          <a:noFill/>
        </p:spPr>
        <p:txBody>
          <a:bodyPr wrap="none" rtlCol="0">
            <a:spAutoFit/>
          </a:bodyPr>
          <a:lstStyle/>
          <a:p>
            <a:r>
              <a:rPr lang="en-US" sz="1400" dirty="0"/>
              <a:t>Adapted from </a:t>
            </a:r>
            <a:r>
              <a:rPr lang="en-US" sz="1400" dirty="0" err="1"/>
              <a:t>Schraiber</a:t>
            </a:r>
            <a:r>
              <a:rPr lang="en-US" sz="1400" dirty="0"/>
              <a:t> &amp; </a:t>
            </a:r>
            <a:r>
              <a:rPr lang="en-US" sz="1400" dirty="0" err="1"/>
              <a:t>Akey</a:t>
            </a:r>
            <a:r>
              <a:rPr lang="en-US" sz="1400" dirty="0"/>
              <a:t>. </a:t>
            </a:r>
            <a:r>
              <a:rPr lang="en-US" sz="1400" i="1" dirty="0"/>
              <a:t>Nature Review Genetics. </a:t>
            </a:r>
            <a:r>
              <a:rPr lang="en-US" sz="1400" dirty="0"/>
              <a:t>2015.</a:t>
            </a:r>
          </a:p>
        </p:txBody>
      </p:sp>
      <p:sp>
        <p:nvSpPr>
          <p:cNvPr id="41" name="Title 1">
            <a:extLst>
              <a:ext uri="{FF2B5EF4-FFF2-40B4-BE49-F238E27FC236}">
                <a16:creationId xmlns:a16="http://schemas.microsoft.com/office/drawing/2014/main" id="{48DE2440-3DB4-1A4B-AEE3-4FAC904119ED}"/>
              </a:ext>
            </a:extLst>
          </p:cNvPr>
          <p:cNvSpPr>
            <a:spLocks noGrp="1"/>
          </p:cNvSpPr>
          <p:nvPr>
            <p:ph type="title"/>
          </p:nvPr>
        </p:nvSpPr>
        <p:spPr>
          <a:xfrm>
            <a:off x="781900" y="595907"/>
            <a:ext cx="7845976" cy="1296988"/>
          </a:xfrm>
        </p:spPr>
        <p:txBody>
          <a:bodyPr/>
          <a:lstStyle/>
          <a:p>
            <a:pPr algn="ctr"/>
            <a:r>
              <a:rPr lang="en-US" sz="2400" dirty="0"/>
              <a:t>Incorporating haplotype information</a:t>
            </a:r>
          </a:p>
        </p:txBody>
      </p:sp>
    </p:spTree>
    <p:extLst>
      <p:ext uri="{BB962C8B-B14F-4D97-AF65-F5344CB8AC3E}">
        <p14:creationId xmlns:p14="http://schemas.microsoft.com/office/powerpoint/2010/main" val="7209302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P1.pdf"/>
          <p:cNvPicPr>
            <a:picLocks noChangeAspect="1"/>
          </p:cNvPicPr>
          <p:nvPr/>
        </p:nvPicPr>
        <p:blipFill rotWithShape="1">
          <a:blip r:embed="rId3">
            <a:extLst>
              <a:ext uri="{28A0092B-C50C-407E-A947-70E740481C1C}">
                <a14:useLocalDpi xmlns:a14="http://schemas.microsoft.com/office/drawing/2010/main" val="0"/>
              </a:ext>
            </a:extLst>
          </a:blip>
          <a:srcRect b="35388"/>
          <a:stretch/>
        </p:blipFill>
        <p:spPr>
          <a:xfrm>
            <a:off x="2231587" y="1938048"/>
            <a:ext cx="4375072" cy="2180381"/>
          </a:xfrm>
          <a:prstGeom prst="rect">
            <a:avLst/>
          </a:prstGeom>
        </p:spPr>
      </p:pic>
      <p:sp>
        <p:nvSpPr>
          <p:cNvPr id="7" name="TextBox 6"/>
          <p:cNvSpPr txBox="1"/>
          <p:nvPr/>
        </p:nvSpPr>
        <p:spPr>
          <a:xfrm>
            <a:off x="6116802" y="2225096"/>
            <a:ext cx="1723624" cy="369332"/>
          </a:xfrm>
          <a:prstGeom prst="rect">
            <a:avLst/>
          </a:prstGeom>
          <a:noFill/>
        </p:spPr>
        <p:txBody>
          <a:bodyPr wrap="none" rtlCol="0">
            <a:spAutoFit/>
          </a:bodyPr>
          <a:lstStyle/>
          <a:p>
            <a:r>
              <a:rPr lang="en-US" b="1" dirty="0"/>
              <a:t>African Donor</a:t>
            </a:r>
          </a:p>
        </p:txBody>
      </p:sp>
      <p:sp>
        <p:nvSpPr>
          <p:cNvPr id="8" name="TextBox 7"/>
          <p:cNvSpPr txBox="1"/>
          <p:nvPr/>
        </p:nvSpPr>
        <p:spPr>
          <a:xfrm>
            <a:off x="6116802" y="2885496"/>
            <a:ext cx="1992891" cy="369332"/>
          </a:xfrm>
          <a:prstGeom prst="rect">
            <a:avLst/>
          </a:prstGeom>
          <a:noFill/>
        </p:spPr>
        <p:txBody>
          <a:bodyPr wrap="none" rtlCol="0">
            <a:spAutoFit/>
          </a:bodyPr>
          <a:lstStyle/>
          <a:p>
            <a:r>
              <a:rPr lang="en-US" b="1" dirty="0"/>
              <a:t>European Donor</a:t>
            </a:r>
          </a:p>
        </p:txBody>
      </p:sp>
      <p:sp>
        <p:nvSpPr>
          <p:cNvPr id="9" name="TextBox 8"/>
          <p:cNvSpPr txBox="1"/>
          <p:nvPr/>
        </p:nvSpPr>
        <p:spPr>
          <a:xfrm>
            <a:off x="6162988" y="3582182"/>
            <a:ext cx="2100079" cy="369332"/>
          </a:xfrm>
          <a:prstGeom prst="rect">
            <a:avLst/>
          </a:prstGeom>
          <a:noFill/>
        </p:spPr>
        <p:txBody>
          <a:bodyPr wrap="none" rtlCol="0">
            <a:spAutoFit/>
          </a:bodyPr>
          <a:lstStyle/>
          <a:p>
            <a:r>
              <a:rPr lang="en-US" b="1" dirty="0"/>
              <a:t>East Asian Donor</a:t>
            </a:r>
          </a:p>
        </p:txBody>
      </p:sp>
      <p:sp>
        <p:nvSpPr>
          <p:cNvPr id="2" name="TextBox 1"/>
          <p:cNvSpPr txBox="1"/>
          <p:nvPr/>
        </p:nvSpPr>
        <p:spPr>
          <a:xfrm>
            <a:off x="36882" y="6155647"/>
            <a:ext cx="3790521" cy="646331"/>
          </a:xfrm>
          <a:prstGeom prst="rect">
            <a:avLst/>
          </a:prstGeom>
          <a:noFill/>
        </p:spPr>
        <p:txBody>
          <a:bodyPr wrap="none" rtlCol="0">
            <a:spAutoFit/>
          </a:bodyPr>
          <a:lstStyle/>
          <a:p>
            <a:r>
              <a:rPr lang="en-US" dirty="0"/>
              <a:t>Li &amp; Stephens, </a:t>
            </a:r>
            <a:r>
              <a:rPr lang="en-US" i="1" dirty="0"/>
              <a:t>Genetics</a:t>
            </a:r>
            <a:r>
              <a:rPr lang="en-US" dirty="0"/>
              <a:t>, 2003</a:t>
            </a:r>
          </a:p>
          <a:p>
            <a:r>
              <a:rPr lang="en-US" dirty="0"/>
              <a:t>Lawson et al, </a:t>
            </a:r>
            <a:r>
              <a:rPr lang="en-US" i="1" dirty="0" err="1"/>
              <a:t>PLoS</a:t>
            </a:r>
            <a:r>
              <a:rPr lang="en-US" i="1" dirty="0"/>
              <a:t> Geneti</a:t>
            </a:r>
            <a:r>
              <a:rPr lang="en-US" dirty="0"/>
              <a:t>cs, 2012</a:t>
            </a:r>
          </a:p>
        </p:txBody>
      </p:sp>
      <p:pic>
        <p:nvPicPr>
          <p:cNvPr id="3" name="Picture 2" descr="CP_nosnps.pdf"/>
          <p:cNvPicPr>
            <a:picLocks noChangeAspect="1"/>
          </p:cNvPicPr>
          <p:nvPr/>
        </p:nvPicPr>
        <p:blipFill rotWithShape="1">
          <a:blip r:embed="rId4">
            <a:extLst>
              <a:ext uri="{28A0092B-C50C-407E-A947-70E740481C1C}">
                <a14:useLocalDpi xmlns:a14="http://schemas.microsoft.com/office/drawing/2010/main" val="0"/>
              </a:ext>
            </a:extLst>
          </a:blip>
          <a:srcRect l="9523" r="10108" b="31809"/>
          <a:stretch/>
        </p:blipFill>
        <p:spPr>
          <a:xfrm>
            <a:off x="2635250" y="1952625"/>
            <a:ext cx="3527738" cy="2308679"/>
          </a:xfrm>
          <a:prstGeom prst="rect">
            <a:avLst/>
          </a:prstGeom>
        </p:spPr>
      </p:pic>
      <p:sp>
        <p:nvSpPr>
          <p:cNvPr id="11" name="Title 1">
            <a:extLst>
              <a:ext uri="{FF2B5EF4-FFF2-40B4-BE49-F238E27FC236}">
                <a16:creationId xmlns:a16="http://schemas.microsoft.com/office/drawing/2014/main" id="{178D63D2-C75B-4048-9423-2568735527B1}"/>
              </a:ext>
            </a:extLst>
          </p:cNvPr>
          <p:cNvSpPr>
            <a:spLocks noGrp="1"/>
          </p:cNvSpPr>
          <p:nvPr>
            <p:ph type="title"/>
          </p:nvPr>
        </p:nvSpPr>
        <p:spPr>
          <a:xfrm>
            <a:off x="781900" y="595907"/>
            <a:ext cx="7845976" cy="1296988"/>
          </a:xfrm>
        </p:spPr>
        <p:txBody>
          <a:bodyPr/>
          <a:lstStyle/>
          <a:p>
            <a:pPr algn="ctr"/>
            <a:r>
              <a:rPr lang="en-US" sz="2400" dirty="0"/>
              <a:t>Incorporating haplotype information</a:t>
            </a:r>
            <a:br>
              <a:rPr lang="en-US" sz="2400" dirty="0"/>
            </a:br>
            <a:r>
              <a:rPr lang="en-US" sz="2400" dirty="0"/>
              <a:t>Chromosome painting</a:t>
            </a:r>
          </a:p>
        </p:txBody>
      </p:sp>
    </p:spTree>
    <p:extLst>
      <p:ext uri="{BB962C8B-B14F-4D97-AF65-F5344CB8AC3E}">
        <p14:creationId xmlns:p14="http://schemas.microsoft.com/office/powerpoint/2010/main" val="3087590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P1.pdf"/>
          <p:cNvPicPr>
            <a:picLocks noChangeAspect="1"/>
          </p:cNvPicPr>
          <p:nvPr/>
        </p:nvPicPr>
        <p:blipFill rotWithShape="1">
          <a:blip r:embed="rId3">
            <a:extLst>
              <a:ext uri="{28A0092B-C50C-407E-A947-70E740481C1C}">
                <a14:useLocalDpi xmlns:a14="http://schemas.microsoft.com/office/drawing/2010/main" val="0"/>
              </a:ext>
            </a:extLst>
          </a:blip>
          <a:srcRect b="35388"/>
          <a:stretch/>
        </p:blipFill>
        <p:spPr>
          <a:xfrm>
            <a:off x="2231587" y="1938048"/>
            <a:ext cx="4375072" cy="2180381"/>
          </a:xfrm>
          <a:prstGeom prst="rect">
            <a:avLst/>
          </a:prstGeom>
        </p:spPr>
      </p:pic>
      <p:sp>
        <p:nvSpPr>
          <p:cNvPr id="7" name="TextBox 6"/>
          <p:cNvSpPr txBox="1"/>
          <p:nvPr/>
        </p:nvSpPr>
        <p:spPr>
          <a:xfrm>
            <a:off x="6116802" y="2225096"/>
            <a:ext cx="1723624" cy="369332"/>
          </a:xfrm>
          <a:prstGeom prst="rect">
            <a:avLst/>
          </a:prstGeom>
          <a:noFill/>
        </p:spPr>
        <p:txBody>
          <a:bodyPr wrap="none" rtlCol="0">
            <a:spAutoFit/>
          </a:bodyPr>
          <a:lstStyle/>
          <a:p>
            <a:r>
              <a:rPr lang="en-US" b="1" dirty="0"/>
              <a:t>African Donor</a:t>
            </a:r>
          </a:p>
        </p:txBody>
      </p:sp>
      <p:sp>
        <p:nvSpPr>
          <p:cNvPr id="8" name="TextBox 7"/>
          <p:cNvSpPr txBox="1"/>
          <p:nvPr/>
        </p:nvSpPr>
        <p:spPr>
          <a:xfrm>
            <a:off x="6116802" y="2885496"/>
            <a:ext cx="1992891" cy="369332"/>
          </a:xfrm>
          <a:prstGeom prst="rect">
            <a:avLst/>
          </a:prstGeom>
          <a:noFill/>
        </p:spPr>
        <p:txBody>
          <a:bodyPr wrap="none" rtlCol="0">
            <a:spAutoFit/>
          </a:bodyPr>
          <a:lstStyle/>
          <a:p>
            <a:r>
              <a:rPr lang="en-US" b="1" dirty="0"/>
              <a:t>European Donor</a:t>
            </a:r>
          </a:p>
        </p:txBody>
      </p:sp>
      <p:sp>
        <p:nvSpPr>
          <p:cNvPr id="9" name="TextBox 8"/>
          <p:cNvSpPr txBox="1"/>
          <p:nvPr/>
        </p:nvSpPr>
        <p:spPr>
          <a:xfrm>
            <a:off x="6162988" y="3582182"/>
            <a:ext cx="2100079" cy="369332"/>
          </a:xfrm>
          <a:prstGeom prst="rect">
            <a:avLst/>
          </a:prstGeom>
          <a:noFill/>
        </p:spPr>
        <p:txBody>
          <a:bodyPr wrap="none" rtlCol="0">
            <a:spAutoFit/>
          </a:bodyPr>
          <a:lstStyle/>
          <a:p>
            <a:r>
              <a:rPr lang="en-US" b="1" dirty="0"/>
              <a:t>East Asian Donor</a:t>
            </a:r>
          </a:p>
        </p:txBody>
      </p:sp>
      <p:sp>
        <p:nvSpPr>
          <p:cNvPr id="13" name="TextBox 12"/>
          <p:cNvSpPr txBox="1"/>
          <p:nvPr/>
        </p:nvSpPr>
        <p:spPr>
          <a:xfrm>
            <a:off x="36882" y="6155647"/>
            <a:ext cx="3790521" cy="646331"/>
          </a:xfrm>
          <a:prstGeom prst="rect">
            <a:avLst/>
          </a:prstGeom>
          <a:noFill/>
        </p:spPr>
        <p:txBody>
          <a:bodyPr wrap="none" rtlCol="0">
            <a:spAutoFit/>
          </a:bodyPr>
          <a:lstStyle/>
          <a:p>
            <a:r>
              <a:rPr lang="en-US" dirty="0"/>
              <a:t>Li &amp; Stephens, </a:t>
            </a:r>
            <a:r>
              <a:rPr lang="en-US" i="1" dirty="0"/>
              <a:t>Genetics</a:t>
            </a:r>
            <a:r>
              <a:rPr lang="en-US" dirty="0"/>
              <a:t>, 2003</a:t>
            </a:r>
          </a:p>
          <a:p>
            <a:r>
              <a:rPr lang="en-US" dirty="0"/>
              <a:t>Lawson et al, </a:t>
            </a:r>
            <a:r>
              <a:rPr lang="en-US" i="1" dirty="0" err="1"/>
              <a:t>PLoS</a:t>
            </a:r>
            <a:r>
              <a:rPr lang="en-US" i="1" dirty="0"/>
              <a:t> Geneti</a:t>
            </a:r>
            <a:r>
              <a:rPr lang="en-US" dirty="0"/>
              <a:t>cs, 2012</a:t>
            </a:r>
          </a:p>
        </p:txBody>
      </p:sp>
      <p:sp>
        <p:nvSpPr>
          <p:cNvPr id="11" name="Title 1">
            <a:extLst>
              <a:ext uri="{FF2B5EF4-FFF2-40B4-BE49-F238E27FC236}">
                <a16:creationId xmlns:a16="http://schemas.microsoft.com/office/drawing/2014/main" id="{B2C9FCB7-25AF-1E48-952F-BBFB99357238}"/>
              </a:ext>
            </a:extLst>
          </p:cNvPr>
          <p:cNvSpPr>
            <a:spLocks noGrp="1"/>
          </p:cNvSpPr>
          <p:nvPr>
            <p:ph type="title"/>
          </p:nvPr>
        </p:nvSpPr>
        <p:spPr>
          <a:xfrm>
            <a:off x="781900" y="595907"/>
            <a:ext cx="7845976" cy="1296988"/>
          </a:xfrm>
        </p:spPr>
        <p:txBody>
          <a:bodyPr/>
          <a:lstStyle/>
          <a:p>
            <a:pPr algn="ctr"/>
            <a:r>
              <a:rPr lang="en-US" sz="2400" dirty="0"/>
              <a:t>Incorporating haplotype information</a:t>
            </a:r>
            <a:br>
              <a:rPr lang="en-US" sz="2400" dirty="0"/>
            </a:br>
            <a:r>
              <a:rPr lang="en-US" sz="2400" dirty="0"/>
              <a:t>Chromosome painting</a:t>
            </a:r>
          </a:p>
        </p:txBody>
      </p:sp>
    </p:spTree>
    <p:extLst>
      <p:ext uri="{BB962C8B-B14F-4D97-AF65-F5344CB8AC3E}">
        <p14:creationId xmlns:p14="http://schemas.microsoft.com/office/powerpoint/2010/main" val="3477328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P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1587" y="1938048"/>
            <a:ext cx="4375072" cy="3374571"/>
          </a:xfrm>
          <a:prstGeom prst="rect">
            <a:avLst/>
          </a:prstGeom>
        </p:spPr>
      </p:pic>
      <p:sp>
        <p:nvSpPr>
          <p:cNvPr id="6" name="TextBox 5"/>
          <p:cNvSpPr txBox="1"/>
          <p:nvPr/>
        </p:nvSpPr>
        <p:spPr>
          <a:xfrm>
            <a:off x="6808623" y="4562288"/>
            <a:ext cx="1979929" cy="646331"/>
          </a:xfrm>
          <a:prstGeom prst="rect">
            <a:avLst/>
          </a:prstGeom>
          <a:noFill/>
        </p:spPr>
        <p:txBody>
          <a:bodyPr wrap="none" rtlCol="0">
            <a:spAutoFit/>
          </a:bodyPr>
          <a:lstStyle/>
          <a:p>
            <a:pPr algn="ctr"/>
            <a:r>
              <a:rPr lang="en-US" b="1" dirty="0"/>
              <a:t>Recipient </a:t>
            </a:r>
          </a:p>
          <a:p>
            <a:pPr algn="ctr"/>
            <a:r>
              <a:rPr lang="en-US" b="1" dirty="0"/>
              <a:t>group/individual</a:t>
            </a:r>
          </a:p>
        </p:txBody>
      </p:sp>
      <p:sp>
        <p:nvSpPr>
          <p:cNvPr id="7" name="TextBox 6"/>
          <p:cNvSpPr txBox="1"/>
          <p:nvPr/>
        </p:nvSpPr>
        <p:spPr>
          <a:xfrm>
            <a:off x="6116802" y="2225096"/>
            <a:ext cx="1723624" cy="369332"/>
          </a:xfrm>
          <a:prstGeom prst="rect">
            <a:avLst/>
          </a:prstGeom>
          <a:noFill/>
        </p:spPr>
        <p:txBody>
          <a:bodyPr wrap="none" rtlCol="0">
            <a:spAutoFit/>
          </a:bodyPr>
          <a:lstStyle/>
          <a:p>
            <a:r>
              <a:rPr lang="en-US" b="1" dirty="0"/>
              <a:t>African Donor</a:t>
            </a:r>
          </a:p>
        </p:txBody>
      </p:sp>
      <p:sp>
        <p:nvSpPr>
          <p:cNvPr id="8" name="TextBox 7"/>
          <p:cNvSpPr txBox="1"/>
          <p:nvPr/>
        </p:nvSpPr>
        <p:spPr>
          <a:xfrm>
            <a:off x="6116802" y="2885496"/>
            <a:ext cx="1992891" cy="369332"/>
          </a:xfrm>
          <a:prstGeom prst="rect">
            <a:avLst/>
          </a:prstGeom>
          <a:noFill/>
        </p:spPr>
        <p:txBody>
          <a:bodyPr wrap="none" rtlCol="0">
            <a:spAutoFit/>
          </a:bodyPr>
          <a:lstStyle/>
          <a:p>
            <a:r>
              <a:rPr lang="en-US" b="1" dirty="0"/>
              <a:t>European Donor</a:t>
            </a:r>
          </a:p>
        </p:txBody>
      </p:sp>
      <p:sp>
        <p:nvSpPr>
          <p:cNvPr id="9" name="TextBox 8"/>
          <p:cNvSpPr txBox="1"/>
          <p:nvPr/>
        </p:nvSpPr>
        <p:spPr>
          <a:xfrm>
            <a:off x="6162988" y="3582182"/>
            <a:ext cx="2100079" cy="369332"/>
          </a:xfrm>
          <a:prstGeom prst="rect">
            <a:avLst/>
          </a:prstGeom>
          <a:noFill/>
        </p:spPr>
        <p:txBody>
          <a:bodyPr wrap="none" rtlCol="0">
            <a:spAutoFit/>
          </a:bodyPr>
          <a:lstStyle/>
          <a:p>
            <a:r>
              <a:rPr lang="en-US" b="1" dirty="0"/>
              <a:t>East Asian Donor</a:t>
            </a:r>
          </a:p>
        </p:txBody>
      </p:sp>
      <p:pic>
        <p:nvPicPr>
          <p:cNvPr id="11" name="Picture 10" descr="man-thinki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8802" y="4277964"/>
            <a:ext cx="1515714" cy="1515714"/>
          </a:xfrm>
          <a:prstGeom prst="rect">
            <a:avLst/>
          </a:prstGeom>
        </p:spPr>
      </p:pic>
      <p:sp>
        <p:nvSpPr>
          <p:cNvPr id="14" name="TextBox 13"/>
          <p:cNvSpPr txBox="1"/>
          <p:nvPr/>
        </p:nvSpPr>
        <p:spPr>
          <a:xfrm>
            <a:off x="36882" y="6155647"/>
            <a:ext cx="3790521" cy="646331"/>
          </a:xfrm>
          <a:prstGeom prst="rect">
            <a:avLst/>
          </a:prstGeom>
          <a:noFill/>
        </p:spPr>
        <p:txBody>
          <a:bodyPr wrap="none" rtlCol="0">
            <a:spAutoFit/>
          </a:bodyPr>
          <a:lstStyle/>
          <a:p>
            <a:r>
              <a:rPr lang="en-US" dirty="0"/>
              <a:t>Li &amp; Stephens, </a:t>
            </a:r>
            <a:r>
              <a:rPr lang="en-US" i="1" dirty="0"/>
              <a:t>Genetics</a:t>
            </a:r>
            <a:r>
              <a:rPr lang="en-US" dirty="0"/>
              <a:t>, 2003</a:t>
            </a:r>
          </a:p>
          <a:p>
            <a:r>
              <a:rPr lang="en-US" dirty="0"/>
              <a:t>Lawson et al, </a:t>
            </a:r>
            <a:r>
              <a:rPr lang="en-US" i="1" dirty="0" err="1"/>
              <a:t>PLoS</a:t>
            </a:r>
            <a:r>
              <a:rPr lang="en-US" i="1" dirty="0"/>
              <a:t> Geneti</a:t>
            </a:r>
            <a:r>
              <a:rPr lang="en-US" dirty="0"/>
              <a:t>cs, 2012</a:t>
            </a:r>
          </a:p>
        </p:txBody>
      </p:sp>
      <p:sp>
        <p:nvSpPr>
          <p:cNvPr id="12" name="Title 1">
            <a:extLst>
              <a:ext uri="{FF2B5EF4-FFF2-40B4-BE49-F238E27FC236}">
                <a16:creationId xmlns:a16="http://schemas.microsoft.com/office/drawing/2014/main" id="{06916F14-4661-8B43-993B-A713919BA2D1}"/>
              </a:ext>
            </a:extLst>
          </p:cNvPr>
          <p:cNvSpPr>
            <a:spLocks noGrp="1"/>
          </p:cNvSpPr>
          <p:nvPr>
            <p:ph type="title"/>
          </p:nvPr>
        </p:nvSpPr>
        <p:spPr>
          <a:xfrm>
            <a:off x="781900" y="595907"/>
            <a:ext cx="7845976" cy="1296988"/>
          </a:xfrm>
        </p:spPr>
        <p:txBody>
          <a:bodyPr/>
          <a:lstStyle/>
          <a:p>
            <a:pPr algn="ctr"/>
            <a:r>
              <a:rPr lang="en-US" sz="2400" dirty="0"/>
              <a:t>Incorporating haplotype information</a:t>
            </a:r>
            <a:br>
              <a:rPr lang="en-US" sz="2400" dirty="0"/>
            </a:br>
            <a:r>
              <a:rPr lang="en-US" sz="2400" dirty="0"/>
              <a:t>Chromosome painting</a:t>
            </a:r>
          </a:p>
        </p:txBody>
      </p:sp>
    </p:spTree>
    <p:extLst>
      <p:ext uri="{BB962C8B-B14F-4D97-AF65-F5344CB8AC3E}">
        <p14:creationId xmlns:p14="http://schemas.microsoft.com/office/powerpoint/2010/main" val="45165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313004"/>
            <a:ext cx="9108716" cy="5589240"/>
          </a:xfrm>
          <a:prstGeom prst="rect">
            <a:avLst/>
          </a:prstGeom>
        </p:spPr>
      </p:pic>
      <p:pic>
        <p:nvPicPr>
          <p:cNvPr id="3" name="Picture 2" descr="A picture containing sky, grass, outdoor, building&#10;&#10;Description automatically generated">
            <a:extLst>
              <a:ext uri="{FF2B5EF4-FFF2-40B4-BE49-F238E27FC236}">
                <a16:creationId xmlns:a16="http://schemas.microsoft.com/office/drawing/2014/main" id="{F082F0C5-D0DE-BC44-AF33-FD3F33475F73}"/>
              </a:ext>
            </a:extLst>
          </p:cNvPr>
          <p:cNvPicPr>
            <a:picLocks noChangeAspect="1"/>
          </p:cNvPicPr>
          <p:nvPr/>
        </p:nvPicPr>
        <p:blipFill>
          <a:blip r:embed="rId4"/>
          <a:stretch>
            <a:fillRect/>
          </a:stretch>
        </p:blipFill>
        <p:spPr>
          <a:xfrm>
            <a:off x="5030674" y="1956971"/>
            <a:ext cx="3357952" cy="4477269"/>
          </a:xfrm>
          <a:prstGeom prst="rect">
            <a:avLst/>
          </a:prstGeom>
        </p:spPr>
      </p:pic>
      <p:sp>
        <p:nvSpPr>
          <p:cNvPr id="5" name="TextBox 4">
            <a:extLst>
              <a:ext uri="{FF2B5EF4-FFF2-40B4-BE49-F238E27FC236}">
                <a16:creationId xmlns:a16="http://schemas.microsoft.com/office/drawing/2014/main" id="{06E2784F-6B69-3847-B794-D5DAB9E30AFE}"/>
              </a:ext>
            </a:extLst>
          </p:cNvPr>
          <p:cNvSpPr txBox="1"/>
          <p:nvPr/>
        </p:nvSpPr>
        <p:spPr>
          <a:xfrm>
            <a:off x="4965101" y="1587639"/>
            <a:ext cx="3489097" cy="369332"/>
          </a:xfrm>
          <a:prstGeom prst="rect">
            <a:avLst/>
          </a:prstGeom>
          <a:noFill/>
        </p:spPr>
        <p:txBody>
          <a:bodyPr wrap="none" rtlCol="0">
            <a:spAutoFit/>
          </a:bodyPr>
          <a:lstStyle/>
          <a:p>
            <a:r>
              <a:rPr lang="en-US" dirty="0"/>
              <a:t>View from my window in London</a:t>
            </a:r>
          </a:p>
        </p:txBody>
      </p:sp>
      <p:pic>
        <p:nvPicPr>
          <p:cNvPr id="1028" name="Picture 4" descr="Dr. Lucy van Dorp">
            <a:extLst>
              <a:ext uri="{FF2B5EF4-FFF2-40B4-BE49-F238E27FC236}">
                <a16:creationId xmlns:a16="http://schemas.microsoft.com/office/drawing/2014/main" id="{D2EF2F5F-FC64-1A48-8A9E-BA8B6AD135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3668" y="3129064"/>
            <a:ext cx="2540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2873921-2995-6E4E-8E86-208BC37C6DF9}"/>
              </a:ext>
            </a:extLst>
          </p:cNvPr>
          <p:cNvSpPr txBox="1"/>
          <p:nvPr/>
        </p:nvSpPr>
        <p:spPr>
          <a:xfrm>
            <a:off x="1055228" y="2759732"/>
            <a:ext cx="1672253" cy="369332"/>
          </a:xfrm>
          <a:prstGeom prst="rect">
            <a:avLst/>
          </a:prstGeom>
          <a:noFill/>
        </p:spPr>
        <p:txBody>
          <a:bodyPr wrap="none" rtlCol="0">
            <a:spAutoFit/>
          </a:bodyPr>
          <a:lstStyle/>
          <a:p>
            <a:r>
              <a:rPr lang="en-US" dirty="0"/>
              <a:t>Lucy van </a:t>
            </a:r>
            <a:r>
              <a:rPr lang="en-US" dirty="0" err="1"/>
              <a:t>Dorp</a:t>
            </a:r>
            <a:endParaRPr lang="en-US" dirty="0"/>
          </a:p>
        </p:txBody>
      </p:sp>
    </p:spTree>
    <p:extLst>
      <p:ext uri="{BB962C8B-B14F-4D97-AF65-F5344CB8AC3E}">
        <p14:creationId xmlns:p14="http://schemas.microsoft.com/office/powerpoint/2010/main" val="14841566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P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1587" y="1938048"/>
            <a:ext cx="4375072" cy="3374571"/>
          </a:xfrm>
          <a:prstGeom prst="rect">
            <a:avLst/>
          </a:prstGeom>
        </p:spPr>
      </p:pic>
      <p:pic>
        <p:nvPicPr>
          <p:cNvPr id="11" name="Picture 10" descr="CP3.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1587" y="1938048"/>
            <a:ext cx="4375072" cy="3374571"/>
          </a:xfrm>
          <a:prstGeom prst="rect">
            <a:avLst/>
          </a:prstGeom>
        </p:spPr>
      </p:pic>
      <p:sp>
        <p:nvSpPr>
          <p:cNvPr id="9" name="TextBox 8"/>
          <p:cNvSpPr txBox="1"/>
          <p:nvPr/>
        </p:nvSpPr>
        <p:spPr>
          <a:xfrm>
            <a:off x="6162988" y="3582182"/>
            <a:ext cx="2100079" cy="369332"/>
          </a:xfrm>
          <a:prstGeom prst="rect">
            <a:avLst/>
          </a:prstGeom>
          <a:noFill/>
        </p:spPr>
        <p:txBody>
          <a:bodyPr wrap="none" rtlCol="0">
            <a:spAutoFit/>
          </a:bodyPr>
          <a:lstStyle/>
          <a:p>
            <a:r>
              <a:rPr lang="en-US" b="1" dirty="0"/>
              <a:t>East Asian Donor</a:t>
            </a:r>
          </a:p>
        </p:txBody>
      </p:sp>
      <p:sp>
        <p:nvSpPr>
          <p:cNvPr id="8" name="TextBox 7"/>
          <p:cNvSpPr txBox="1"/>
          <p:nvPr/>
        </p:nvSpPr>
        <p:spPr>
          <a:xfrm>
            <a:off x="6116802" y="2885496"/>
            <a:ext cx="1992891" cy="369332"/>
          </a:xfrm>
          <a:prstGeom prst="rect">
            <a:avLst/>
          </a:prstGeom>
          <a:noFill/>
        </p:spPr>
        <p:txBody>
          <a:bodyPr wrap="none" rtlCol="0">
            <a:spAutoFit/>
          </a:bodyPr>
          <a:lstStyle/>
          <a:p>
            <a:r>
              <a:rPr lang="en-US" b="1" dirty="0"/>
              <a:t>European Donor</a:t>
            </a:r>
          </a:p>
        </p:txBody>
      </p:sp>
      <p:sp>
        <p:nvSpPr>
          <p:cNvPr id="7" name="TextBox 6"/>
          <p:cNvSpPr txBox="1"/>
          <p:nvPr/>
        </p:nvSpPr>
        <p:spPr>
          <a:xfrm>
            <a:off x="6116802" y="2225096"/>
            <a:ext cx="1723624" cy="369332"/>
          </a:xfrm>
          <a:prstGeom prst="rect">
            <a:avLst/>
          </a:prstGeom>
          <a:noFill/>
        </p:spPr>
        <p:txBody>
          <a:bodyPr wrap="none" rtlCol="0">
            <a:spAutoFit/>
          </a:bodyPr>
          <a:lstStyle/>
          <a:p>
            <a:r>
              <a:rPr lang="en-US" b="1" dirty="0"/>
              <a:t>African Donor</a:t>
            </a:r>
          </a:p>
        </p:txBody>
      </p:sp>
      <p:sp>
        <p:nvSpPr>
          <p:cNvPr id="2" name="TextBox 1"/>
          <p:cNvSpPr txBox="1"/>
          <p:nvPr/>
        </p:nvSpPr>
        <p:spPr>
          <a:xfrm>
            <a:off x="4515346" y="5772666"/>
            <a:ext cx="2441895" cy="461665"/>
          </a:xfrm>
          <a:prstGeom prst="rect">
            <a:avLst/>
          </a:prstGeom>
          <a:noFill/>
        </p:spPr>
        <p:txBody>
          <a:bodyPr wrap="none" rtlCol="0">
            <a:spAutoFit/>
          </a:bodyPr>
          <a:lstStyle/>
          <a:p>
            <a:r>
              <a:rPr lang="en-US" sz="2400" b="1" dirty="0"/>
              <a:t>Painting Profile</a:t>
            </a:r>
          </a:p>
        </p:txBody>
      </p:sp>
      <p:pic>
        <p:nvPicPr>
          <p:cNvPr id="12" name="Picture 11" descr="linear_pies.pdf"/>
          <p:cNvPicPr>
            <a:picLocks noChangeAspect="1"/>
          </p:cNvPicPr>
          <p:nvPr/>
        </p:nvPicPr>
        <p:blipFill rotWithShape="1">
          <a:blip r:embed="rId5">
            <a:extLst>
              <a:ext uri="{28A0092B-C50C-407E-A947-70E740481C1C}">
                <a14:useLocalDpi xmlns:a14="http://schemas.microsoft.com/office/drawing/2010/main" val="0"/>
              </a:ext>
            </a:extLst>
          </a:blip>
          <a:srcRect l="5655" t="21825" r="64881" b="33730"/>
          <a:stretch/>
        </p:blipFill>
        <p:spPr>
          <a:xfrm>
            <a:off x="3149340" y="5184641"/>
            <a:ext cx="1366006" cy="1545381"/>
          </a:xfrm>
          <a:prstGeom prst="rect">
            <a:avLst/>
          </a:prstGeom>
        </p:spPr>
      </p:pic>
      <p:sp>
        <p:nvSpPr>
          <p:cNvPr id="13" name="TextBox 12"/>
          <p:cNvSpPr txBox="1"/>
          <p:nvPr/>
        </p:nvSpPr>
        <p:spPr>
          <a:xfrm>
            <a:off x="6808623" y="4562288"/>
            <a:ext cx="1979929" cy="646331"/>
          </a:xfrm>
          <a:prstGeom prst="rect">
            <a:avLst/>
          </a:prstGeom>
          <a:noFill/>
        </p:spPr>
        <p:txBody>
          <a:bodyPr wrap="none" rtlCol="0">
            <a:spAutoFit/>
          </a:bodyPr>
          <a:lstStyle/>
          <a:p>
            <a:pPr algn="ctr"/>
            <a:r>
              <a:rPr lang="en-US" b="1" dirty="0"/>
              <a:t>Recipient </a:t>
            </a:r>
          </a:p>
          <a:p>
            <a:pPr algn="ctr"/>
            <a:r>
              <a:rPr lang="en-US" b="1" dirty="0"/>
              <a:t>group/individual</a:t>
            </a:r>
          </a:p>
        </p:txBody>
      </p:sp>
      <p:pic>
        <p:nvPicPr>
          <p:cNvPr id="16" name="Picture 15" descr="man-thinking.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48802" y="4277964"/>
            <a:ext cx="1515714" cy="1515714"/>
          </a:xfrm>
          <a:prstGeom prst="rect">
            <a:avLst/>
          </a:prstGeom>
        </p:spPr>
      </p:pic>
      <p:sp>
        <p:nvSpPr>
          <p:cNvPr id="19" name="TextBox 18"/>
          <p:cNvSpPr txBox="1"/>
          <p:nvPr/>
        </p:nvSpPr>
        <p:spPr>
          <a:xfrm>
            <a:off x="36882" y="6155647"/>
            <a:ext cx="3790521" cy="646331"/>
          </a:xfrm>
          <a:prstGeom prst="rect">
            <a:avLst/>
          </a:prstGeom>
          <a:noFill/>
        </p:spPr>
        <p:txBody>
          <a:bodyPr wrap="none" rtlCol="0">
            <a:spAutoFit/>
          </a:bodyPr>
          <a:lstStyle/>
          <a:p>
            <a:r>
              <a:rPr lang="en-US" dirty="0"/>
              <a:t>Li &amp; Stephens, </a:t>
            </a:r>
            <a:r>
              <a:rPr lang="en-US" i="1" dirty="0"/>
              <a:t>Genetics</a:t>
            </a:r>
            <a:r>
              <a:rPr lang="en-US" dirty="0"/>
              <a:t>, 2003</a:t>
            </a:r>
          </a:p>
          <a:p>
            <a:r>
              <a:rPr lang="en-US" dirty="0"/>
              <a:t>Lawson et al, </a:t>
            </a:r>
            <a:r>
              <a:rPr lang="en-US" i="1" dirty="0" err="1"/>
              <a:t>PLoS</a:t>
            </a:r>
            <a:r>
              <a:rPr lang="en-US" i="1" dirty="0"/>
              <a:t> Geneti</a:t>
            </a:r>
            <a:r>
              <a:rPr lang="en-US" dirty="0"/>
              <a:t>cs, 2012</a:t>
            </a:r>
          </a:p>
        </p:txBody>
      </p:sp>
      <p:sp>
        <p:nvSpPr>
          <p:cNvPr id="14" name="Title 1">
            <a:extLst>
              <a:ext uri="{FF2B5EF4-FFF2-40B4-BE49-F238E27FC236}">
                <a16:creationId xmlns:a16="http://schemas.microsoft.com/office/drawing/2014/main" id="{739D4203-5E53-9546-AA2E-7564B4FFC38E}"/>
              </a:ext>
            </a:extLst>
          </p:cNvPr>
          <p:cNvSpPr>
            <a:spLocks noGrp="1"/>
          </p:cNvSpPr>
          <p:nvPr>
            <p:ph type="title"/>
          </p:nvPr>
        </p:nvSpPr>
        <p:spPr>
          <a:xfrm>
            <a:off x="781900" y="595907"/>
            <a:ext cx="7845976" cy="1296988"/>
          </a:xfrm>
        </p:spPr>
        <p:txBody>
          <a:bodyPr/>
          <a:lstStyle/>
          <a:p>
            <a:pPr algn="ctr"/>
            <a:r>
              <a:rPr lang="en-US" sz="2400" dirty="0"/>
              <a:t>Incorporating haplotype information</a:t>
            </a:r>
            <a:br>
              <a:rPr lang="en-US" sz="2400" dirty="0"/>
            </a:br>
            <a:r>
              <a:rPr lang="en-US" sz="2400" dirty="0"/>
              <a:t>Chromosome painting</a:t>
            </a:r>
          </a:p>
        </p:txBody>
      </p:sp>
    </p:spTree>
    <p:extLst>
      <p:ext uri="{BB962C8B-B14F-4D97-AF65-F5344CB8AC3E}">
        <p14:creationId xmlns:p14="http://schemas.microsoft.com/office/powerpoint/2010/main" val="3575698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739D4203-5E53-9546-AA2E-7564B4FFC38E}"/>
              </a:ext>
            </a:extLst>
          </p:cNvPr>
          <p:cNvSpPr>
            <a:spLocks noGrp="1"/>
          </p:cNvSpPr>
          <p:nvPr>
            <p:ph type="title"/>
          </p:nvPr>
        </p:nvSpPr>
        <p:spPr>
          <a:xfrm>
            <a:off x="781900" y="595907"/>
            <a:ext cx="7845976" cy="1296988"/>
          </a:xfrm>
        </p:spPr>
        <p:txBody>
          <a:bodyPr/>
          <a:lstStyle/>
          <a:p>
            <a:pPr algn="ctr"/>
            <a:r>
              <a:rPr lang="en-US" sz="2400" dirty="0"/>
              <a:t>Incorporating haplotype information</a:t>
            </a:r>
            <a:br>
              <a:rPr lang="en-US" sz="2400" dirty="0"/>
            </a:br>
            <a:r>
              <a:rPr lang="en-US" sz="2400" dirty="0"/>
              <a:t>Chromosome painting</a:t>
            </a:r>
          </a:p>
        </p:txBody>
      </p:sp>
      <p:pic>
        <p:nvPicPr>
          <p:cNvPr id="6" name="Picture 5" descr="CP3.pdf">
            <a:extLst>
              <a:ext uri="{FF2B5EF4-FFF2-40B4-BE49-F238E27FC236}">
                <a16:creationId xmlns:a16="http://schemas.microsoft.com/office/drawing/2014/main" id="{90C2383A-FBBD-E64C-9ACD-D3EB09ED4EA3}"/>
              </a:ext>
            </a:extLst>
          </p:cNvPr>
          <p:cNvPicPr>
            <a:picLocks noChangeAspect="1"/>
          </p:cNvPicPr>
          <p:nvPr/>
        </p:nvPicPr>
        <p:blipFill rotWithShape="1">
          <a:blip r:embed="rId3">
            <a:extLst>
              <a:ext uri="{28A0092B-C50C-407E-A947-70E740481C1C}">
                <a14:useLocalDpi xmlns:a14="http://schemas.microsoft.com/office/drawing/2010/main" val="0"/>
              </a:ext>
            </a:extLst>
          </a:blip>
          <a:srcRect t="61924"/>
          <a:stretch/>
        </p:blipFill>
        <p:spPr>
          <a:xfrm>
            <a:off x="255005" y="4146203"/>
            <a:ext cx="3820169" cy="1284905"/>
          </a:xfrm>
          <a:prstGeom prst="rect">
            <a:avLst/>
          </a:prstGeom>
        </p:spPr>
      </p:pic>
      <p:sp>
        <p:nvSpPr>
          <p:cNvPr id="7" name="TextBox 6">
            <a:extLst>
              <a:ext uri="{FF2B5EF4-FFF2-40B4-BE49-F238E27FC236}">
                <a16:creationId xmlns:a16="http://schemas.microsoft.com/office/drawing/2014/main" id="{725DA4F4-BA02-7F43-914F-0790DAC3D341}"/>
              </a:ext>
            </a:extLst>
          </p:cNvPr>
          <p:cNvSpPr txBox="1"/>
          <p:nvPr/>
        </p:nvSpPr>
        <p:spPr>
          <a:xfrm>
            <a:off x="3592576" y="4675920"/>
            <a:ext cx="1915909" cy="646331"/>
          </a:xfrm>
          <a:prstGeom prst="rect">
            <a:avLst/>
          </a:prstGeom>
          <a:noFill/>
        </p:spPr>
        <p:txBody>
          <a:bodyPr wrap="none" rtlCol="0">
            <a:spAutoFit/>
          </a:bodyPr>
          <a:lstStyle/>
          <a:p>
            <a:r>
              <a:rPr lang="en-US" b="1" dirty="0"/>
              <a:t>ARI blacksmith/</a:t>
            </a:r>
          </a:p>
          <a:p>
            <a:r>
              <a:rPr lang="en-US" b="1" dirty="0"/>
              <a:t>ARI cultivators</a:t>
            </a:r>
          </a:p>
        </p:txBody>
      </p:sp>
      <p:pic>
        <p:nvPicPr>
          <p:cNvPr id="8" name="Picture 7" descr="alldonors.jpg">
            <a:extLst>
              <a:ext uri="{FF2B5EF4-FFF2-40B4-BE49-F238E27FC236}">
                <a16:creationId xmlns:a16="http://schemas.microsoft.com/office/drawing/2014/main" id="{7D2CBD0D-EAF9-4649-ACCA-832A98FE5B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367" y="1598573"/>
            <a:ext cx="2700109" cy="2700109"/>
          </a:xfrm>
          <a:prstGeom prst="rect">
            <a:avLst/>
          </a:prstGeom>
          <a:noFill/>
          <a:ln>
            <a:noFill/>
          </a:ln>
        </p:spPr>
      </p:pic>
      <p:sp>
        <p:nvSpPr>
          <p:cNvPr id="9" name="TextBox 8">
            <a:extLst>
              <a:ext uri="{FF2B5EF4-FFF2-40B4-BE49-F238E27FC236}">
                <a16:creationId xmlns:a16="http://schemas.microsoft.com/office/drawing/2014/main" id="{CABA2A48-D0B4-3040-BFE5-FDFC99874DE6}"/>
              </a:ext>
            </a:extLst>
          </p:cNvPr>
          <p:cNvSpPr txBox="1"/>
          <p:nvPr/>
        </p:nvSpPr>
        <p:spPr>
          <a:xfrm>
            <a:off x="3681476" y="2585916"/>
            <a:ext cx="1338715" cy="369332"/>
          </a:xfrm>
          <a:prstGeom prst="rect">
            <a:avLst/>
          </a:prstGeom>
          <a:noFill/>
        </p:spPr>
        <p:txBody>
          <a:bodyPr wrap="none" rtlCol="0">
            <a:spAutoFit/>
          </a:bodyPr>
          <a:lstStyle/>
          <a:p>
            <a:r>
              <a:rPr lang="en-US" b="1" dirty="0"/>
              <a:t>All-donors</a:t>
            </a:r>
          </a:p>
        </p:txBody>
      </p:sp>
      <p:pic>
        <p:nvPicPr>
          <p:cNvPr id="10" name="Picture 9" descr="journal.pgen.1005397.g003.PNG">
            <a:extLst>
              <a:ext uri="{FF2B5EF4-FFF2-40B4-BE49-F238E27FC236}">
                <a16:creationId xmlns:a16="http://schemas.microsoft.com/office/drawing/2014/main" id="{5AFC04E5-6A63-9448-AE46-59297D7DC061}"/>
              </a:ext>
            </a:extLst>
          </p:cNvPr>
          <p:cNvPicPr>
            <a:picLocks noChangeAspect="1"/>
          </p:cNvPicPr>
          <p:nvPr/>
        </p:nvPicPr>
        <p:blipFill rotWithShape="1">
          <a:blip r:embed="rId5">
            <a:extLst>
              <a:ext uri="{28A0092B-C50C-407E-A947-70E740481C1C}">
                <a14:useLocalDpi xmlns:a14="http://schemas.microsoft.com/office/drawing/2010/main" val="0"/>
              </a:ext>
            </a:extLst>
          </a:blip>
          <a:srcRect t="5816" r="68019"/>
          <a:stretch/>
        </p:blipFill>
        <p:spPr>
          <a:xfrm>
            <a:off x="5570974" y="1756397"/>
            <a:ext cx="3056902" cy="4505696"/>
          </a:xfrm>
          <a:prstGeom prst="rect">
            <a:avLst/>
          </a:prstGeom>
        </p:spPr>
      </p:pic>
      <p:sp>
        <p:nvSpPr>
          <p:cNvPr id="12" name="TextBox 11">
            <a:extLst>
              <a:ext uri="{FF2B5EF4-FFF2-40B4-BE49-F238E27FC236}">
                <a16:creationId xmlns:a16="http://schemas.microsoft.com/office/drawing/2014/main" id="{EE789E33-10B7-254D-8248-1A3D0CB33C94}"/>
              </a:ext>
            </a:extLst>
          </p:cNvPr>
          <p:cNvSpPr txBox="1"/>
          <p:nvPr/>
        </p:nvSpPr>
        <p:spPr>
          <a:xfrm>
            <a:off x="696517" y="5549278"/>
            <a:ext cx="4601340" cy="369332"/>
          </a:xfrm>
          <a:prstGeom prst="rect">
            <a:avLst/>
          </a:prstGeom>
          <a:noFill/>
        </p:spPr>
        <p:txBody>
          <a:bodyPr wrap="none" rtlCol="0">
            <a:spAutoFit/>
          </a:bodyPr>
          <a:lstStyle/>
          <a:p>
            <a:r>
              <a:rPr lang="en-US" dirty="0"/>
              <a:t>Average haplotype length shared = 2.76cM </a:t>
            </a:r>
          </a:p>
        </p:txBody>
      </p:sp>
      <p:sp>
        <p:nvSpPr>
          <p:cNvPr id="13" name="TextBox 12">
            <a:extLst>
              <a:ext uri="{FF2B5EF4-FFF2-40B4-BE49-F238E27FC236}">
                <a16:creationId xmlns:a16="http://schemas.microsoft.com/office/drawing/2014/main" id="{8F1B0724-92B1-C044-A696-CA1942F9A14D}"/>
              </a:ext>
            </a:extLst>
          </p:cNvPr>
          <p:cNvSpPr txBox="1"/>
          <p:nvPr/>
        </p:nvSpPr>
        <p:spPr>
          <a:xfrm>
            <a:off x="237502" y="6262093"/>
            <a:ext cx="3965762" cy="369332"/>
          </a:xfrm>
          <a:prstGeom prst="rect">
            <a:avLst/>
          </a:prstGeom>
          <a:noFill/>
        </p:spPr>
        <p:txBody>
          <a:bodyPr wrap="none" rtlCol="0">
            <a:spAutoFit/>
          </a:bodyPr>
          <a:lstStyle/>
          <a:p>
            <a:r>
              <a:rPr lang="en-US" dirty="0"/>
              <a:t>van Dorp et al, </a:t>
            </a:r>
            <a:r>
              <a:rPr lang="en-US" i="1" dirty="0" err="1"/>
              <a:t>PLoS</a:t>
            </a:r>
            <a:r>
              <a:rPr lang="en-US" i="1" dirty="0"/>
              <a:t> Genetics</a:t>
            </a:r>
            <a:r>
              <a:rPr lang="en-US" dirty="0"/>
              <a:t>, 2015</a:t>
            </a:r>
          </a:p>
        </p:txBody>
      </p:sp>
    </p:spTree>
    <p:extLst>
      <p:ext uri="{BB962C8B-B14F-4D97-AF65-F5344CB8AC3E}">
        <p14:creationId xmlns:p14="http://schemas.microsoft.com/office/powerpoint/2010/main" val="319175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739D4203-5E53-9546-AA2E-7564B4FFC38E}"/>
              </a:ext>
            </a:extLst>
          </p:cNvPr>
          <p:cNvSpPr>
            <a:spLocks noGrp="1"/>
          </p:cNvSpPr>
          <p:nvPr>
            <p:ph type="title"/>
          </p:nvPr>
        </p:nvSpPr>
        <p:spPr>
          <a:xfrm>
            <a:off x="781900" y="595907"/>
            <a:ext cx="7845976" cy="1296988"/>
          </a:xfrm>
        </p:spPr>
        <p:txBody>
          <a:bodyPr/>
          <a:lstStyle/>
          <a:p>
            <a:pPr algn="ctr"/>
            <a:r>
              <a:rPr lang="en-US" sz="2400" dirty="0"/>
              <a:t>Incorporating haplotype information</a:t>
            </a:r>
            <a:br>
              <a:rPr lang="en-US" sz="2400" dirty="0"/>
            </a:br>
            <a:r>
              <a:rPr lang="en-US" sz="2400" dirty="0"/>
              <a:t>Chromosome painting</a:t>
            </a:r>
          </a:p>
        </p:txBody>
      </p:sp>
      <p:sp>
        <p:nvSpPr>
          <p:cNvPr id="11" name="TextBox 10">
            <a:extLst>
              <a:ext uri="{FF2B5EF4-FFF2-40B4-BE49-F238E27FC236}">
                <a16:creationId xmlns:a16="http://schemas.microsoft.com/office/drawing/2014/main" id="{EAA117C0-5588-D14B-852C-9657E31B6B00}"/>
              </a:ext>
            </a:extLst>
          </p:cNvPr>
          <p:cNvSpPr txBox="1"/>
          <p:nvPr/>
        </p:nvSpPr>
        <p:spPr>
          <a:xfrm>
            <a:off x="237502" y="6262093"/>
            <a:ext cx="3965762" cy="369332"/>
          </a:xfrm>
          <a:prstGeom prst="rect">
            <a:avLst/>
          </a:prstGeom>
          <a:noFill/>
        </p:spPr>
        <p:txBody>
          <a:bodyPr wrap="none" rtlCol="0">
            <a:spAutoFit/>
          </a:bodyPr>
          <a:lstStyle/>
          <a:p>
            <a:r>
              <a:rPr lang="en-US" dirty="0"/>
              <a:t>van Dorp et al, </a:t>
            </a:r>
            <a:r>
              <a:rPr lang="en-US" i="1" dirty="0" err="1"/>
              <a:t>PLoS</a:t>
            </a:r>
            <a:r>
              <a:rPr lang="en-US" i="1" dirty="0"/>
              <a:t> Genetics</a:t>
            </a:r>
            <a:r>
              <a:rPr lang="en-US" dirty="0"/>
              <a:t>, 2015</a:t>
            </a:r>
          </a:p>
        </p:txBody>
      </p:sp>
      <p:pic>
        <p:nvPicPr>
          <p:cNvPr id="15" name="Picture 14" descr="CP3.pdf">
            <a:extLst>
              <a:ext uri="{FF2B5EF4-FFF2-40B4-BE49-F238E27FC236}">
                <a16:creationId xmlns:a16="http://schemas.microsoft.com/office/drawing/2014/main" id="{E1CC186D-B7C9-7F48-BFAF-3AF017C7F57A}"/>
              </a:ext>
            </a:extLst>
          </p:cNvPr>
          <p:cNvPicPr>
            <a:picLocks noChangeAspect="1"/>
          </p:cNvPicPr>
          <p:nvPr/>
        </p:nvPicPr>
        <p:blipFill rotWithShape="1">
          <a:blip r:embed="rId3">
            <a:extLst>
              <a:ext uri="{28A0092B-C50C-407E-A947-70E740481C1C}">
                <a14:useLocalDpi xmlns:a14="http://schemas.microsoft.com/office/drawing/2010/main" val="0"/>
              </a:ext>
            </a:extLst>
          </a:blip>
          <a:srcRect t="61924"/>
          <a:stretch/>
        </p:blipFill>
        <p:spPr>
          <a:xfrm>
            <a:off x="320496" y="4311166"/>
            <a:ext cx="3820169" cy="1284905"/>
          </a:xfrm>
          <a:prstGeom prst="rect">
            <a:avLst/>
          </a:prstGeom>
        </p:spPr>
      </p:pic>
      <p:sp>
        <p:nvSpPr>
          <p:cNvPr id="17" name="TextBox 16">
            <a:extLst>
              <a:ext uri="{FF2B5EF4-FFF2-40B4-BE49-F238E27FC236}">
                <a16:creationId xmlns:a16="http://schemas.microsoft.com/office/drawing/2014/main" id="{A60E27B2-5CC1-7C4B-9FD6-416E90A73B50}"/>
              </a:ext>
            </a:extLst>
          </p:cNvPr>
          <p:cNvSpPr txBox="1"/>
          <p:nvPr/>
        </p:nvSpPr>
        <p:spPr>
          <a:xfrm>
            <a:off x="3746967" y="2750879"/>
            <a:ext cx="1467068" cy="369332"/>
          </a:xfrm>
          <a:prstGeom prst="rect">
            <a:avLst/>
          </a:prstGeom>
          <a:noFill/>
        </p:spPr>
        <p:txBody>
          <a:bodyPr wrap="none" rtlCol="0">
            <a:spAutoFit/>
          </a:bodyPr>
          <a:lstStyle/>
          <a:p>
            <a:r>
              <a:rPr lang="en-US" b="1" dirty="0"/>
              <a:t>No Ethiopia</a:t>
            </a:r>
          </a:p>
        </p:txBody>
      </p:sp>
      <p:pic>
        <p:nvPicPr>
          <p:cNvPr id="18" name="Picture 17" descr="nonethiopiandonors.jpg">
            <a:extLst>
              <a:ext uri="{FF2B5EF4-FFF2-40B4-BE49-F238E27FC236}">
                <a16:creationId xmlns:a16="http://schemas.microsoft.com/office/drawing/2014/main" id="{E03466D0-FC76-3B40-AB61-763911102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7279" y="1723388"/>
            <a:ext cx="2671166" cy="2671166"/>
          </a:xfrm>
          <a:prstGeom prst="rect">
            <a:avLst/>
          </a:prstGeom>
          <a:noFill/>
          <a:ln>
            <a:noFill/>
          </a:ln>
        </p:spPr>
      </p:pic>
      <p:pic>
        <p:nvPicPr>
          <p:cNvPr id="19" name="Picture 18" descr="journal.pgen.1005397.g003.PNG">
            <a:extLst>
              <a:ext uri="{FF2B5EF4-FFF2-40B4-BE49-F238E27FC236}">
                <a16:creationId xmlns:a16="http://schemas.microsoft.com/office/drawing/2014/main" id="{52CCA618-7977-9C49-8560-A9836519D934}"/>
              </a:ext>
            </a:extLst>
          </p:cNvPr>
          <p:cNvPicPr>
            <a:picLocks noChangeAspect="1"/>
          </p:cNvPicPr>
          <p:nvPr/>
        </p:nvPicPr>
        <p:blipFill rotWithShape="1">
          <a:blip r:embed="rId5">
            <a:extLst>
              <a:ext uri="{28A0092B-C50C-407E-A947-70E740481C1C}">
                <a14:useLocalDpi xmlns:a14="http://schemas.microsoft.com/office/drawing/2010/main" val="0"/>
              </a:ext>
            </a:extLst>
          </a:blip>
          <a:srcRect l="63484" t="5035" r="5018"/>
          <a:stretch/>
        </p:blipFill>
        <p:spPr>
          <a:xfrm>
            <a:off x="5615837" y="1884012"/>
            <a:ext cx="3010756" cy="4543044"/>
          </a:xfrm>
          <a:prstGeom prst="rect">
            <a:avLst/>
          </a:prstGeom>
        </p:spPr>
      </p:pic>
      <p:sp>
        <p:nvSpPr>
          <p:cNvPr id="20" name="TextBox 19">
            <a:extLst>
              <a:ext uri="{FF2B5EF4-FFF2-40B4-BE49-F238E27FC236}">
                <a16:creationId xmlns:a16="http://schemas.microsoft.com/office/drawing/2014/main" id="{59A47F44-3D39-A745-8FD8-1EAFAABE8EBC}"/>
              </a:ext>
            </a:extLst>
          </p:cNvPr>
          <p:cNvSpPr txBox="1"/>
          <p:nvPr/>
        </p:nvSpPr>
        <p:spPr>
          <a:xfrm>
            <a:off x="612695" y="5714241"/>
            <a:ext cx="4601340" cy="369332"/>
          </a:xfrm>
          <a:prstGeom prst="rect">
            <a:avLst/>
          </a:prstGeom>
          <a:noFill/>
        </p:spPr>
        <p:txBody>
          <a:bodyPr wrap="none" rtlCol="0">
            <a:spAutoFit/>
          </a:bodyPr>
          <a:lstStyle/>
          <a:p>
            <a:r>
              <a:rPr lang="en-US" dirty="0"/>
              <a:t>Average haplotype length shared = 0.65cM </a:t>
            </a:r>
          </a:p>
        </p:txBody>
      </p:sp>
      <p:sp>
        <p:nvSpPr>
          <p:cNvPr id="10" name="TextBox 9">
            <a:extLst>
              <a:ext uri="{FF2B5EF4-FFF2-40B4-BE49-F238E27FC236}">
                <a16:creationId xmlns:a16="http://schemas.microsoft.com/office/drawing/2014/main" id="{DC3E7C9A-3707-4945-AACF-9F16FA7CBF46}"/>
              </a:ext>
            </a:extLst>
          </p:cNvPr>
          <p:cNvSpPr txBox="1"/>
          <p:nvPr/>
        </p:nvSpPr>
        <p:spPr>
          <a:xfrm>
            <a:off x="3617976" y="4790220"/>
            <a:ext cx="1915909" cy="646331"/>
          </a:xfrm>
          <a:prstGeom prst="rect">
            <a:avLst/>
          </a:prstGeom>
          <a:noFill/>
        </p:spPr>
        <p:txBody>
          <a:bodyPr wrap="none" rtlCol="0">
            <a:spAutoFit/>
          </a:bodyPr>
          <a:lstStyle/>
          <a:p>
            <a:r>
              <a:rPr lang="en-US" b="1" dirty="0"/>
              <a:t>ARI blacksmith/</a:t>
            </a:r>
          </a:p>
          <a:p>
            <a:r>
              <a:rPr lang="en-US" b="1" dirty="0"/>
              <a:t>ARI cultivators</a:t>
            </a:r>
          </a:p>
        </p:txBody>
      </p:sp>
    </p:spTree>
    <p:extLst>
      <p:ext uri="{BB962C8B-B14F-4D97-AF65-F5344CB8AC3E}">
        <p14:creationId xmlns:p14="http://schemas.microsoft.com/office/powerpoint/2010/main" val="3852901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P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323" y="1828322"/>
            <a:ext cx="4375072" cy="3374571"/>
          </a:xfrm>
          <a:prstGeom prst="rect">
            <a:avLst/>
          </a:prstGeom>
        </p:spPr>
      </p:pic>
      <p:pic>
        <p:nvPicPr>
          <p:cNvPr id="11" name="Picture 10" descr="CP3.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8323" y="1828322"/>
            <a:ext cx="4375072" cy="3374571"/>
          </a:xfrm>
          <a:prstGeom prst="rect">
            <a:avLst/>
          </a:prstGeom>
        </p:spPr>
      </p:pic>
      <p:sp>
        <p:nvSpPr>
          <p:cNvPr id="2" name="TextBox 1"/>
          <p:cNvSpPr txBox="1"/>
          <p:nvPr/>
        </p:nvSpPr>
        <p:spPr>
          <a:xfrm>
            <a:off x="5920205" y="4669700"/>
            <a:ext cx="2441895" cy="461665"/>
          </a:xfrm>
          <a:prstGeom prst="rect">
            <a:avLst/>
          </a:prstGeom>
          <a:noFill/>
        </p:spPr>
        <p:txBody>
          <a:bodyPr wrap="none" rtlCol="0">
            <a:spAutoFit/>
          </a:bodyPr>
          <a:lstStyle/>
          <a:p>
            <a:r>
              <a:rPr lang="en-US" sz="2400" b="1" dirty="0"/>
              <a:t>Painting Profile</a:t>
            </a:r>
          </a:p>
        </p:txBody>
      </p:sp>
      <p:pic>
        <p:nvPicPr>
          <p:cNvPr id="12" name="Picture 11" descr="linear_pies.pdf"/>
          <p:cNvPicPr>
            <a:picLocks noChangeAspect="1"/>
          </p:cNvPicPr>
          <p:nvPr/>
        </p:nvPicPr>
        <p:blipFill rotWithShape="1">
          <a:blip r:embed="rId5">
            <a:extLst>
              <a:ext uri="{28A0092B-C50C-407E-A947-70E740481C1C}">
                <a14:useLocalDpi xmlns:a14="http://schemas.microsoft.com/office/drawing/2010/main" val="0"/>
              </a:ext>
            </a:extLst>
          </a:blip>
          <a:srcRect l="5655" t="21825" r="64881" b="33730"/>
          <a:stretch/>
        </p:blipFill>
        <p:spPr>
          <a:xfrm>
            <a:off x="4554199" y="3910112"/>
            <a:ext cx="1366006" cy="1545381"/>
          </a:xfrm>
          <a:prstGeom prst="rect">
            <a:avLst/>
          </a:prstGeom>
        </p:spPr>
      </p:pic>
      <p:sp>
        <p:nvSpPr>
          <p:cNvPr id="19" name="TextBox 18"/>
          <p:cNvSpPr txBox="1"/>
          <p:nvPr/>
        </p:nvSpPr>
        <p:spPr>
          <a:xfrm>
            <a:off x="36882" y="6155647"/>
            <a:ext cx="3790521" cy="646331"/>
          </a:xfrm>
          <a:prstGeom prst="rect">
            <a:avLst/>
          </a:prstGeom>
          <a:noFill/>
        </p:spPr>
        <p:txBody>
          <a:bodyPr wrap="none" rtlCol="0">
            <a:spAutoFit/>
          </a:bodyPr>
          <a:lstStyle/>
          <a:p>
            <a:r>
              <a:rPr lang="en-US" dirty="0"/>
              <a:t>Li &amp; Stephens, </a:t>
            </a:r>
            <a:r>
              <a:rPr lang="en-US" i="1" dirty="0"/>
              <a:t>Genetics</a:t>
            </a:r>
            <a:r>
              <a:rPr lang="en-US" dirty="0"/>
              <a:t>, 2003</a:t>
            </a:r>
          </a:p>
          <a:p>
            <a:r>
              <a:rPr lang="en-US" dirty="0"/>
              <a:t>Lawson et al, </a:t>
            </a:r>
            <a:r>
              <a:rPr lang="en-US" i="1" dirty="0" err="1"/>
              <a:t>PLoS</a:t>
            </a:r>
            <a:r>
              <a:rPr lang="en-US" i="1" dirty="0"/>
              <a:t> Geneti</a:t>
            </a:r>
            <a:r>
              <a:rPr lang="en-US" dirty="0"/>
              <a:t>cs, 2012</a:t>
            </a:r>
          </a:p>
        </p:txBody>
      </p:sp>
      <p:sp>
        <p:nvSpPr>
          <p:cNvPr id="3" name="Striped Right Arrow 2">
            <a:extLst>
              <a:ext uri="{FF2B5EF4-FFF2-40B4-BE49-F238E27FC236}">
                <a16:creationId xmlns:a16="http://schemas.microsoft.com/office/drawing/2014/main" id="{C8C842BB-65BE-AA4A-9106-F2F35E0E59A6}"/>
              </a:ext>
            </a:extLst>
          </p:cNvPr>
          <p:cNvSpPr/>
          <p:nvPr/>
        </p:nvSpPr>
        <p:spPr>
          <a:xfrm rot="16200000">
            <a:off x="6339200" y="3471101"/>
            <a:ext cx="1674183" cy="723014"/>
          </a:xfrm>
          <a:prstGeom prst="stripedRightArrow">
            <a:avLst/>
          </a:prstGeom>
          <a:solidFill>
            <a:schemeClr val="bg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E525F45-CE0F-5B49-A638-F2EEE65F6B23}"/>
              </a:ext>
            </a:extLst>
          </p:cNvPr>
          <p:cNvSpPr txBox="1"/>
          <p:nvPr/>
        </p:nvSpPr>
        <p:spPr>
          <a:xfrm>
            <a:off x="6151137" y="2210685"/>
            <a:ext cx="1980029" cy="646331"/>
          </a:xfrm>
          <a:prstGeom prst="rect">
            <a:avLst/>
          </a:prstGeom>
          <a:noFill/>
        </p:spPr>
        <p:txBody>
          <a:bodyPr wrap="none" rtlCol="0">
            <a:spAutoFit/>
          </a:bodyPr>
          <a:lstStyle/>
          <a:p>
            <a:pPr algn="ctr"/>
            <a:r>
              <a:rPr lang="en-US" b="1" dirty="0"/>
              <a:t>Clustering</a:t>
            </a:r>
          </a:p>
          <a:p>
            <a:pPr algn="ctr"/>
            <a:r>
              <a:rPr lang="en-US" dirty="0" err="1"/>
              <a:t>fineSTRUCTURE</a:t>
            </a:r>
            <a:endParaRPr lang="en-US" dirty="0"/>
          </a:p>
        </p:txBody>
      </p:sp>
      <p:sp>
        <p:nvSpPr>
          <p:cNvPr id="17" name="Title 1">
            <a:extLst>
              <a:ext uri="{FF2B5EF4-FFF2-40B4-BE49-F238E27FC236}">
                <a16:creationId xmlns:a16="http://schemas.microsoft.com/office/drawing/2014/main" id="{C8C8FF1E-F66E-1D42-B156-65676979FE0D}"/>
              </a:ext>
            </a:extLst>
          </p:cNvPr>
          <p:cNvSpPr>
            <a:spLocks noGrp="1"/>
          </p:cNvSpPr>
          <p:nvPr>
            <p:ph type="title"/>
          </p:nvPr>
        </p:nvSpPr>
        <p:spPr>
          <a:xfrm>
            <a:off x="781900" y="595907"/>
            <a:ext cx="7845976" cy="1296988"/>
          </a:xfrm>
        </p:spPr>
        <p:txBody>
          <a:bodyPr/>
          <a:lstStyle/>
          <a:p>
            <a:pPr algn="ctr"/>
            <a:r>
              <a:rPr lang="en-US" sz="2400" dirty="0"/>
              <a:t>Haplotype clustering</a:t>
            </a:r>
          </a:p>
        </p:txBody>
      </p:sp>
    </p:spTree>
    <p:extLst>
      <p:ext uri="{BB962C8B-B14F-4D97-AF65-F5344CB8AC3E}">
        <p14:creationId xmlns:p14="http://schemas.microsoft.com/office/powerpoint/2010/main" val="894948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2498076" y="952500"/>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404874" y="1457488"/>
            <a:ext cx="3737769" cy="1330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flipH="1">
            <a:off x="404874" y="1464140"/>
            <a:ext cx="6679" cy="995807"/>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142643" y="1464140"/>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V="1">
            <a:off x="3476355" y="1969128"/>
            <a:ext cx="1249308" cy="665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483034" y="1954959"/>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4732342" y="1954959"/>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1567977" y="1470792"/>
            <a:ext cx="0" cy="75708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V="1">
            <a:off x="943323" y="2232287"/>
            <a:ext cx="1249308" cy="665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950002" y="2218118"/>
            <a:ext cx="0" cy="241829"/>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2199310" y="2218118"/>
            <a:ext cx="0" cy="241829"/>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252324" y="2483180"/>
            <a:ext cx="351378" cy="369332"/>
          </a:xfrm>
          <a:prstGeom prst="rect">
            <a:avLst/>
          </a:prstGeom>
          <a:noFill/>
        </p:spPr>
        <p:txBody>
          <a:bodyPr wrap="none" rtlCol="0">
            <a:spAutoFit/>
          </a:bodyPr>
          <a:lstStyle/>
          <a:p>
            <a:r>
              <a:rPr lang="en-US" b="1" dirty="0"/>
              <a:t>A</a:t>
            </a:r>
          </a:p>
        </p:txBody>
      </p:sp>
      <p:sp>
        <p:nvSpPr>
          <p:cNvPr id="35" name="TextBox 34"/>
          <p:cNvSpPr txBox="1"/>
          <p:nvPr/>
        </p:nvSpPr>
        <p:spPr>
          <a:xfrm>
            <a:off x="774313" y="2480769"/>
            <a:ext cx="479744" cy="369332"/>
          </a:xfrm>
          <a:prstGeom prst="rect">
            <a:avLst/>
          </a:prstGeom>
          <a:noFill/>
        </p:spPr>
        <p:txBody>
          <a:bodyPr wrap="none" rtlCol="0">
            <a:spAutoFit/>
          </a:bodyPr>
          <a:lstStyle/>
          <a:p>
            <a:r>
              <a:rPr lang="en-US" b="1" dirty="0">
                <a:solidFill>
                  <a:srgbClr val="FF0000"/>
                </a:solidFill>
              </a:rPr>
              <a:t>B1</a:t>
            </a:r>
          </a:p>
        </p:txBody>
      </p:sp>
      <p:sp>
        <p:nvSpPr>
          <p:cNvPr id="36" name="TextBox 35"/>
          <p:cNvSpPr txBox="1"/>
          <p:nvPr/>
        </p:nvSpPr>
        <p:spPr>
          <a:xfrm>
            <a:off x="1959438" y="2483180"/>
            <a:ext cx="479744" cy="369332"/>
          </a:xfrm>
          <a:prstGeom prst="rect">
            <a:avLst/>
          </a:prstGeom>
          <a:noFill/>
        </p:spPr>
        <p:txBody>
          <a:bodyPr wrap="none" rtlCol="0">
            <a:spAutoFit/>
          </a:bodyPr>
          <a:lstStyle/>
          <a:p>
            <a:r>
              <a:rPr lang="en-US" b="1" dirty="0">
                <a:solidFill>
                  <a:srgbClr val="35CB2A"/>
                </a:solidFill>
              </a:rPr>
              <a:t>B2</a:t>
            </a:r>
          </a:p>
        </p:txBody>
      </p:sp>
      <p:sp>
        <p:nvSpPr>
          <p:cNvPr id="37" name="TextBox 36"/>
          <p:cNvSpPr txBox="1"/>
          <p:nvPr/>
        </p:nvSpPr>
        <p:spPr>
          <a:xfrm>
            <a:off x="3307345" y="2459947"/>
            <a:ext cx="479744" cy="369332"/>
          </a:xfrm>
          <a:prstGeom prst="rect">
            <a:avLst/>
          </a:prstGeom>
          <a:noFill/>
        </p:spPr>
        <p:txBody>
          <a:bodyPr wrap="none" rtlCol="0">
            <a:spAutoFit/>
          </a:bodyPr>
          <a:lstStyle/>
          <a:p>
            <a:r>
              <a:rPr lang="en-US" b="1" dirty="0">
                <a:solidFill>
                  <a:srgbClr val="0000FF"/>
                </a:solidFill>
              </a:rPr>
              <a:t>C1</a:t>
            </a:r>
          </a:p>
        </p:txBody>
      </p:sp>
      <p:sp>
        <p:nvSpPr>
          <p:cNvPr id="38" name="TextBox 37"/>
          <p:cNvSpPr txBox="1"/>
          <p:nvPr/>
        </p:nvSpPr>
        <p:spPr>
          <a:xfrm>
            <a:off x="4508340" y="2462359"/>
            <a:ext cx="479744" cy="369332"/>
          </a:xfrm>
          <a:prstGeom prst="rect">
            <a:avLst/>
          </a:prstGeom>
          <a:noFill/>
        </p:spPr>
        <p:txBody>
          <a:bodyPr wrap="none" rtlCol="0">
            <a:spAutoFit/>
          </a:bodyPr>
          <a:lstStyle/>
          <a:p>
            <a:r>
              <a:rPr lang="en-US" b="1" dirty="0">
                <a:solidFill>
                  <a:schemeClr val="accent6">
                    <a:lumMod val="50000"/>
                    <a:lumOff val="50000"/>
                  </a:schemeClr>
                </a:solidFill>
              </a:rPr>
              <a:t>C2</a:t>
            </a:r>
          </a:p>
        </p:txBody>
      </p:sp>
      <p:sp>
        <p:nvSpPr>
          <p:cNvPr id="39" name="TextBox 38"/>
          <p:cNvSpPr txBox="1"/>
          <p:nvPr/>
        </p:nvSpPr>
        <p:spPr>
          <a:xfrm>
            <a:off x="2498076" y="1129798"/>
            <a:ext cx="994383" cy="338554"/>
          </a:xfrm>
          <a:prstGeom prst="rect">
            <a:avLst/>
          </a:prstGeom>
          <a:noFill/>
        </p:spPr>
        <p:txBody>
          <a:bodyPr wrap="none" rtlCol="0">
            <a:spAutoFit/>
          </a:bodyPr>
          <a:lstStyle/>
          <a:p>
            <a:r>
              <a:rPr lang="en-US" sz="1600" dirty="0"/>
              <a:t>3K years</a:t>
            </a:r>
          </a:p>
        </p:txBody>
      </p:sp>
      <p:sp>
        <p:nvSpPr>
          <p:cNvPr id="40" name="TextBox 39"/>
          <p:cNvSpPr txBox="1"/>
          <p:nvPr/>
        </p:nvSpPr>
        <p:spPr>
          <a:xfrm>
            <a:off x="4178026" y="1637226"/>
            <a:ext cx="994383" cy="338554"/>
          </a:xfrm>
          <a:prstGeom prst="rect">
            <a:avLst/>
          </a:prstGeom>
          <a:noFill/>
        </p:spPr>
        <p:txBody>
          <a:bodyPr wrap="none" rtlCol="0">
            <a:spAutoFit/>
          </a:bodyPr>
          <a:lstStyle/>
          <a:p>
            <a:r>
              <a:rPr lang="en-US" sz="1600" dirty="0"/>
              <a:t>2K years</a:t>
            </a:r>
          </a:p>
        </p:txBody>
      </p:sp>
      <p:sp>
        <p:nvSpPr>
          <p:cNvPr id="41" name="TextBox 40"/>
          <p:cNvSpPr txBox="1"/>
          <p:nvPr/>
        </p:nvSpPr>
        <p:spPr>
          <a:xfrm>
            <a:off x="1582118" y="1913317"/>
            <a:ext cx="994383" cy="338554"/>
          </a:xfrm>
          <a:prstGeom prst="rect">
            <a:avLst/>
          </a:prstGeom>
          <a:noFill/>
        </p:spPr>
        <p:txBody>
          <a:bodyPr wrap="none" rtlCol="0">
            <a:spAutoFit/>
          </a:bodyPr>
          <a:lstStyle/>
          <a:p>
            <a:r>
              <a:rPr lang="en-US" sz="1600" dirty="0"/>
              <a:t>1K years</a:t>
            </a:r>
          </a:p>
        </p:txBody>
      </p:sp>
      <p:sp>
        <p:nvSpPr>
          <p:cNvPr id="45" name="TextBox 44"/>
          <p:cNvSpPr txBox="1"/>
          <p:nvPr/>
        </p:nvSpPr>
        <p:spPr>
          <a:xfrm>
            <a:off x="252324" y="6273800"/>
            <a:ext cx="3790521" cy="369332"/>
          </a:xfrm>
          <a:prstGeom prst="rect">
            <a:avLst/>
          </a:prstGeom>
          <a:noFill/>
        </p:spPr>
        <p:txBody>
          <a:bodyPr wrap="none" rtlCol="0">
            <a:spAutoFit/>
          </a:bodyPr>
          <a:lstStyle/>
          <a:p>
            <a:r>
              <a:rPr lang="en-US" dirty="0"/>
              <a:t>Lawson et al. </a:t>
            </a:r>
            <a:r>
              <a:rPr lang="en-US" i="1" dirty="0" err="1"/>
              <a:t>PLoS</a:t>
            </a:r>
            <a:r>
              <a:rPr lang="en-US" i="1" dirty="0"/>
              <a:t> Genetics</a:t>
            </a:r>
            <a:r>
              <a:rPr lang="en-US" dirty="0"/>
              <a:t>, 2012</a:t>
            </a:r>
          </a:p>
        </p:txBody>
      </p:sp>
      <p:pic>
        <p:nvPicPr>
          <p:cNvPr id="3" name="Picture 2" descr="Chart&#10;&#10;Description automatically generated">
            <a:extLst>
              <a:ext uri="{FF2B5EF4-FFF2-40B4-BE49-F238E27FC236}">
                <a16:creationId xmlns:a16="http://schemas.microsoft.com/office/drawing/2014/main" id="{928876FE-0E43-CE47-A624-EE01A67F468F}"/>
              </a:ext>
            </a:extLst>
          </p:cNvPr>
          <p:cNvPicPr>
            <a:picLocks noChangeAspect="1"/>
          </p:cNvPicPr>
          <p:nvPr/>
        </p:nvPicPr>
        <p:blipFill>
          <a:blip r:embed="rId3"/>
          <a:stretch>
            <a:fillRect/>
          </a:stretch>
        </p:blipFill>
        <p:spPr>
          <a:xfrm>
            <a:off x="619359" y="3060290"/>
            <a:ext cx="4120645" cy="2129000"/>
          </a:xfrm>
          <a:prstGeom prst="rect">
            <a:avLst/>
          </a:prstGeom>
        </p:spPr>
      </p:pic>
      <p:sp>
        <p:nvSpPr>
          <p:cNvPr id="4" name="TextBox 3">
            <a:extLst>
              <a:ext uri="{FF2B5EF4-FFF2-40B4-BE49-F238E27FC236}">
                <a16:creationId xmlns:a16="http://schemas.microsoft.com/office/drawing/2014/main" id="{E156B525-3E9B-E44E-8CEA-584EF9E1B38D}"/>
              </a:ext>
            </a:extLst>
          </p:cNvPr>
          <p:cNvSpPr txBox="1"/>
          <p:nvPr/>
        </p:nvSpPr>
        <p:spPr>
          <a:xfrm rot="16200000">
            <a:off x="-259144" y="3939062"/>
            <a:ext cx="1710725" cy="369332"/>
          </a:xfrm>
          <a:prstGeom prst="rect">
            <a:avLst/>
          </a:prstGeom>
          <a:noFill/>
        </p:spPr>
        <p:txBody>
          <a:bodyPr wrap="none" rtlCol="0">
            <a:spAutoFit/>
          </a:bodyPr>
          <a:lstStyle/>
          <a:p>
            <a:r>
              <a:rPr lang="en-US" dirty="0"/>
              <a:t>Painting profile</a:t>
            </a:r>
          </a:p>
        </p:txBody>
      </p:sp>
      <p:sp>
        <p:nvSpPr>
          <p:cNvPr id="5" name="TextBox 4">
            <a:extLst>
              <a:ext uri="{FF2B5EF4-FFF2-40B4-BE49-F238E27FC236}">
                <a16:creationId xmlns:a16="http://schemas.microsoft.com/office/drawing/2014/main" id="{A6E8E92F-451C-6E40-86A3-05A1523E0DDC}"/>
              </a:ext>
            </a:extLst>
          </p:cNvPr>
          <p:cNvSpPr txBox="1"/>
          <p:nvPr/>
        </p:nvSpPr>
        <p:spPr>
          <a:xfrm>
            <a:off x="187099" y="5281794"/>
            <a:ext cx="6240491" cy="738664"/>
          </a:xfrm>
          <a:prstGeom prst="rect">
            <a:avLst/>
          </a:prstGeom>
          <a:noFill/>
        </p:spPr>
        <p:txBody>
          <a:bodyPr wrap="none" rtlCol="0">
            <a:spAutoFit/>
          </a:bodyPr>
          <a:lstStyle/>
          <a:p>
            <a:r>
              <a:rPr lang="en-US" sz="1400" dirty="0"/>
              <a:t>Donor individual =</a:t>
            </a:r>
            <a:r>
              <a:rPr lang="en-US" sz="1400" i="1" dirty="0"/>
              <a:t> j</a:t>
            </a:r>
          </a:p>
          <a:p>
            <a:r>
              <a:rPr lang="en-US" sz="1400" dirty="0"/>
              <a:t>Recipient individual = </a:t>
            </a:r>
            <a:r>
              <a:rPr lang="en-US" sz="1400" i="1" dirty="0"/>
              <a:t>i</a:t>
            </a:r>
          </a:p>
          <a:p>
            <a:r>
              <a:rPr lang="en-US" sz="1400" dirty="0"/>
              <a:t>Number of chunks of DNA by which individual I is painted by individual j = </a:t>
            </a:r>
            <a:r>
              <a:rPr lang="en-US" sz="1400" i="1" dirty="0" err="1"/>
              <a:t>Yij</a:t>
            </a:r>
            <a:endParaRPr lang="en-US" sz="1400" i="1" dirty="0"/>
          </a:p>
        </p:txBody>
      </p:sp>
      <p:sp>
        <p:nvSpPr>
          <p:cNvPr id="31" name="Title 1">
            <a:extLst>
              <a:ext uri="{FF2B5EF4-FFF2-40B4-BE49-F238E27FC236}">
                <a16:creationId xmlns:a16="http://schemas.microsoft.com/office/drawing/2014/main" id="{AA798527-A80B-D642-BF29-476D813E4E36}"/>
              </a:ext>
            </a:extLst>
          </p:cNvPr>
          <p:cNvSpPr>
            <a:spLocks noGrp="1"/>
          </p:cNvSpPr>
          <p:nvPr>
            <p:ph type="title"/>
          </p:nvPr>
        </p:nvSpPr>
        <p:spPr>
          <a:xfrm>
            <a:off x="781900" y="595907"/>
            <a:ext cx="7845976" cy="1296988"/>
          </a:xfrm>
        </p:spPr>
        <p:txBody>
          <a:bodyPr/>
          <a:lstStyle/>
          <a:p>
            <a:pPr algn="ctr"/>
            <a:r>
              <a:rPr lang="en-US" sz="2400" dirty="0"/>
              <a:t>Haplotype clustering</a:t>
            </a:r>
          </a:p>
        </p:txBody>
      </p:sp>
      <p:sp>
        <p:nvSpPr>
          <p:cNvPr id="2" name="TextBox 1">
            <a:extLst>
              <a:ext uri="{FF2B5EF4-FFF2-40B4-BE49-F238E27FC236}">
                <a16:creationId xmlns:a16="http://schemas.microsoft.com/office/drawing/2014/main" id="{093426E9-A528-F343-A184-906AD367D5E8}"/>
              </a:ext>
            </a:extLst>
          </p:cNvPr>
          <p:cNvSpPr txBox="1"/>
          <p:nvPr/>
        </p:nvSpPr>
        <p:spPr>
          <a:xfrm>
            <a:off x="256114" y="836257"/>
            <a:ext cx="1326004" cy="369332"/>
          </a:xfrm>
          <a:prstGeom prst="rect">
            <a:avLst/>
          </a:prstGeom>
          <a:noFill/>
        </p:spPr>
        <p:txBody>
          <a:bodyPr wrap="none" rtlCol="0">
            <a:spAutoFit/>
          </a:bodyPr>
          <a:lstStyle/>
          <a:p>
            <a:r>
              <a:rPr lang="en-US" dirty="0"/>
              <a:t>Simulation:</a:t>
            </a:r>
          </a:p>
        </p:txBody>
      </p:sp>
    </p:spTree>
    <p:extLst>
      <p:ext uri="{BB962C8B-B14F-4D97-AF65-F5344CB8AC3E}">
        <p14:creationId xmlns:p14="http://schemas.microsoft.com/office/powerpoint/2010/main" val="2613103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2498076" y="952500"/>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404874" y="1457488"/>
            <a:ext cx="3737769" cy="1330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flipH="1">
            <a:off x="404874" y="1464140"/>
            <a:ext cx="6679" cy="995807"/>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142643" y="1464140"/>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V="1">
            <a:off x="3476355" y="1969128"/>
            <a:ext cx="1249308" cy="665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483034" y="1954959"/>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4732342" y="1954959"/>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1567977" y="1470792"/>
            <a:ext cx="0" cy="75708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V="1">
            <a:off x="943323" y="2232287"/>
            <a:ext cx="1249308" cy="665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950002" y="2218118"/>
            <a:ext cx="0" cy="241829"/>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2199310" y="2218118"/>
            <a:ext cx="0" cy="241829"/>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252324" y="2483180"/>
            <a:ext cx="351378" cy="369332"/>
          </a:xfrm>
          <a:prstGeom prst="rect">
            <a:avLst/>
          </a:prstGeom>
          <a:noFill/>
        </p:spPr>
        <p:txBody>
          <a:bodyPr wrap="none" rtlCol="0">
            <a:spAutoFit/>
          </a:bodyPr>
          <a:lstStyle/>
          <a:p>
            <a:r>
              <a:rPr lang="en-US" b="1" dirty="0"/>
              <a:t>A</a:t>
            </a:r>
          </a:p>
        </p:txBody>
      </p:sp>
      <p:sp>
        <p:nvSpPr>
          <p:cNvPr id="35" name="TextBox 34"/>
          <p:cNvSpPr txBox="1"/>
          <p:nvPr/>
        </p:nvSpPr>
        <p:spPr>
          <a:xfrm>
            <a:off x="774313" y="2480769"/>
            <a:ext cx="479744" cy="369332"/>
          </a:xfrm>
          <a:prstGeom prst="rect">
            <a:avLst/>
          </a:prstGeom>
          <a:noFill/>
        </p:spPr>
        <p:txBody>
          <a:bodyPr wrap="none" rtlCol="0">
            <a:spAutoFit/>
          </a:bodyPr>
          <a:lstStyle/>
          <a:p>
            <a:r>
              <a:rPr lang="en-US" b="1" dirty="0">
                <a:solidFill>
                  <a:srgbClr val="FF0000"/>
                </a:solidFill>
              </a:rPr>
              <a:t>B1</a:t>
            </a:r>
          </a:p>
        </p:txBody>
      </p:sp>
      <p:sp>
        <p:nvSpPr>
          <p:cNvPr id="36" name="TextBox 35"/>
          <p:cNvSpPr txBox="1"/>
          <p:nvPr/>
        </p:nvSpPr>
        <p:spPr>
          <a:xfrm>
            <a:off x="1959438" y="2483180"/>
            <a:ext cx="479744" cy="369332"/>
          </a:xfrm>
          <a:prstGeom prst="rect">
            <a:avLst/>
          </a:prstGeom>
          <a:noFill/>
        </p:spPr>
        <p:txBody>
          <a:bodyPr wrap="none" rtlCol="0">
            <a:spAutoFit/>
          </a:bodyPr>
          <a:lstStyle/>
          <a:p>
            <a:r>
              <a:rPr lang="en-US" b="1" dirty="0">
                <a:solidFill>
                  <a:srgbClr val="35CB2A"/>
                </a:solidFill>
              </a:rPr>
              <a:t>B2</a:t>
            </a:r>
          </a:p>
        </p:txBody>
      </p:sp>
      <p:sp>
        <p:nvSpPr>
          <p:cNvPr id="37" name="TextBox 36"/>
          <p:cNvSpPr txBox="1"/>
          <p:nvPr/>
        </p:nvSpPr>
        <p:spPr>
          <a:xfrm>
            <a:off x="3307345" y="2459947"/>
            <a:ext cx="479744" cy="369332"/>
          </a:xfrm>
          <a:prstGeom prst="rect">
            <a:avLst/>
          </a:prstGeom>
          <a:noFill/>
        </p:spPr>
        <p:txBody>
          <a:bodyPr wrap="none" rtlCol="0">
            <a:spAutoFit/>
          </a:bodyPr>
          <a:lstStyle/>
          <a:p>
            <a:r>
              <a:rPr lang="en-US" b="1" dirty="0">
                <a:solidFill>
                  <a:srgbClr val="0000FF"/>
                </a:solidFill>
              </a:rPr>
              <a:t>C1</a:t>
            </a:r>
          </a:p>
        </p:txBody>
      </p:sp>
      <p:sp>
        <p:nvSpPr>
          <p:cNvPr id="38" name="TextBox 37"/>
          <p:cNvSpPr txBox="1"/>
          <p:nvPr/>
        </p:nvSpPr>
        <p:spPr>
          <a:xfrm>
            <a:off x="4508340" y="2462359"/>
            <a:ext cx="479744" cy="369332"/>
          </a:xfrm>
          <a:prstGeom prst="rect">
            <a:avLst/>
          </a:prstGeom>
          <a:noFill/>
        </p:spPr>
        <p:txBody>
          <a:bodyPr wrap="none" rtlCol="0">
            <a:spAutoFit/>
          </a:bodyPr>
          <a:lstStyle/>
          <a:p>
            <a:r>
              <a:rPr lang="en-US" b="1" dirty="0">
                <a:solidFill>
                  <a:schemeClr val="accent6">
                    <a:lumMod val="50000"/>
                    <a:lumOff val="50000"/>
                  </a:schemeClr>
                </a:solidFill>
              </a:rPr>
              <a:t>C2</a:t>
            </a:r>
          </a:p>
        </p:txBody>
      </p:sp>
      <p:sp>
        <p:nvSpPr>
          <p:cNvPr id="39" name="TextBox 38"/>
          <p:cNvSpPr txBox="1"/>
          <p:nvPr/>
        </p:nvSpPr>
        <p:spPr>
          <a:xfrm>
            <a:off x="2498076" y="1129798"/>
            <a:ext cx="994383" cy="338554"/>
          </a:xfrm>
          <a:prstGeom prst="rect">
            <a:avLst/>
          </a:prstGeom>
          <a:noFill/>
        </p:spPr>
        <p:txBody>
          <a:bodyPr wrap="none" rtlCol="0">
            <a:spAutoFit/>
          </a:bodyPr>
          <a:lstStyle/>
          <a:p>
            <a:r>
              <a:rPr lang="en-US" sz="1600" dirty="0"/>
              <a:t>3K years</a:t>
            </a:r>
          </a:p>
        </p:txBody>
      </p:sp>
      <p:sp>
        <p:nvSpPr>
          <p:cNvPr id="40" name="TextBox 39"/>
          <p:cNvSpPr txBox="1"/>
          <p:nvPr/>
        </p:nvSpPr>
        <p:spPr>
          <a:xfrm>
            <a:off x="4178026" y="1637226"/>
            <a:ext cx="994383" cy="338554"/>
          </a:xfrm>
          <a:prstGeom prst="rect">
            <a:avLst/>
          </a:prstGeom>
          <a:noFill/>
        </p:spPr>
        <p:txBody>
          <a:bodyPr wrap="none" rtlCol="0">
            <a:spAutoFit/>
          </a:bodyPr>
          <a:lstStyle/>
          <a:p>
            <a:r>
              <a:rPr lang="en-US" sz="1600" dirty="0"/>
              <a:t>2K years</a:t>
            </a:r>
          </a:p>
        </p:txBody>
      </p:sp>
      <p:sp>
        <p:nvSpPr>
          <p:cNvPr id="41" name="TextBox 40"/>
          <p:cNvSpPr txBox="1"/>
          <p:nvPr/>
        </p:nvSpPr>
        <p:spPr>
          <a:xfrm>
            <a:off x="1582118" y="1913317"/>
            <a:ext cx="994383" cy="338554"/>
          </a:xfrm>
          <a:prstGeom prst="rect">
            <a:avLst/>
          </a:prstGeom>
          <a:noFill/>
        </p:spPr>
        <p:txBody>
          <a:bodyPr wrap="none" rtlCol="0">
            <a:spAutoFit/>
          </a:bodyPr>
          <a:lstStyle/>
          <a:p>
            <a:r>
              <a:rPr lang="en-US" sz="1600" dirty="0"/>
              <a:t>1K years</a:t>
            </a:r>
          </a:p>
        </p:txBody>
      </p:sp>
      <p:sp>
        <p:nvSpPr>
          <p:cNvPr id="45" name="TextBox 44"/>
          <p:cNvSpPr txBox="1"/>
          <p:nvPr/>
        </p:nvSpPr>
        <p:spPr>
          <a:xfrm>
            <a:off x="252324" y="6273800"/>
            <a:ext cx="3790521" cy="369332"/>
          </a:xfrm>
          <a:prstGeom prst="rect">
            <a:avLst/>
          </a:prstGeom>
          <a:noFill/>
        </p:spPr>
        <p:txBody>
          <a:bodyPr wrap="none" rtlCol="0">
            <a:spAutoFit/>
          </a:bodyPr>
          <a:lstStyle/>
          <a:p>
            <a:r>
              <a:rPr lang="en-US" dirty="0"/>
              <a:t>Lawson et al. </a:t>
            </a:r>
            <a:r>
              <a:rPr lang="en-US" i="1" dirty="0" err="1"/>
              <a:t>PLoS</a:t>
            </a:r>
            <a:r>
              <a:rPr lang="en-US" i="1" dirty="0"/>
              <a:t> Genetics</a:t>
            </a:r>
            <a:r>
              <a:rPr lang="en-US" dirty="0"/>
              <a:t>, 2012</a:t>
            </a:r>
          </a:p>
        </p:txBody>
      </p:sp>
      <p:pic>
        <p:nvPicPr>
          <p:cNvPr id="3" name="Picture 2" descr="Chart&#10;&#10;Description automatically generated">
            <a:extLst>
              <a:ext uri="{FF2B5EF4-FFF2-40B4-BE49-F238E27FC236}">
                <a16:creationId xmlns:a16="http://schemas.microsoft.com/office/drawing/2014/main" id="{928876FE-0E43-CE47-A624-EE01A67F468F}"/>
              </a:ext>
            </a:extLst>
          </p:cNvPr>
          <p:cNvPicPr>
            <a:picLocks noChangeAspect="1"/>
          </p:cNvPicPr>
          <p:nvPr/>
        </p:nvPicPr>
        <p:blipFill>
          <a:blip r:embed="rId3"/>
          <a:stretch>
            <a:fillRect/>
          </a:stretch>
        </p:blipFill>
        <p:spPr>
          <a:xfrm>
            <a:off x="619359" y="3060290"/>
            <a:ext cx="4120645" cy="2129000"/>
          </a:xfrm>
          <a:prstGeom prst="rect">
            <a:avLst/>
          </a:prstGeom>
        </p:spPr>
      </p:pic>
      <p:sp>
        <p:nvSpPr>
          <p:cNvPr id="5" name="TextBox 4">
            <a:extLst>
              <a:ext uri="{FF2B5EF4-FFF2-40B4-BE49-F238E27FC236}">
                <a16:creationId xmlns:a16="http://schemas.microsoft.com/office/drawing/2014/main" id="{A6E8E92F-451C-6E40-86A3-05A1523E0DDC}"/>
              </a:ext>
            </a:extLst>
          </p:cNvPr>
          <p:cNvSpPr txBox="1"/>
          <p:nvPr/>
        </p:nvSpPr>
        <p:spPr>
          <a:xfrm>
            <a:off x="187099" y="5281794"/>
            <a:ext cx="6240491" cy="738664"/>
          </a:xfrm>
          <a:prstGeom prst="rect">
            <a:avLst/>
          </a:prstGeom>
          <a:noFill/>
        </p:spPr>
        <p:txBody>
          <a:bodyPr wrap="none" rtlCol="0">
            <a:spAutoFit/>
          </a:bodyPr>
          <a:lstStyle/>
          <a:p>
            <a:r>
              <a:rPr lang="en-US" sz="1400" dirty="0"/>
              <a:t>Donor individual =</a:t>
            </a:r>
            <a:r>
              <a:rPr lang="en-US" sz="1400" i="1" dirty="0"/>
              <a:t> j</a:t>
            </a:r>
          </a:p>
          <a:p>
            <a:r>
              <a:rPr lang="en-US" sz="1400" dirty="0"/>
              <a:t>Recipient individual = </a:t>
            </a:r>
            <a:r>
              <a:rPr lang="en-US" sz="1400" i="1" dirty="0"/>
              <a:t>i</a:t>
            </a:r>
          </a:p>
          <a:p>
            <a:r>
              <a:rPr lang="en-US" sz="1400" dirty="0"/>
              <a:t>Number of chunks of DNA by which individual I is painted by individual j = </a:t>
            </a:r>
            <a:r>
              <a:rPr lang="en-US" sz="1400" i="1" dirty="0" err="1"/>
              <a:t>Yij</a:t>
            </a:r>
            <a:endParaRPr lang="en-US" sz="1400" i="1" dirty="0"/>
          </a:p>
        </p:txBody>
      </p:sp>
      <p:sp>
        <p:nvSpPr>
          <p:cNvPr id="27" name="Title 1">
            <a:extLst>
              <a:ext uri="{FF2B5EF4-FFF2-40B4-BE49-F238E27FC236}">
                <a16:creationId xmlns:a16="http://schemas.microsoft.com/office/drawing/2014/main" id="{00A279F8-6F50-834A-993F-7E9A6664C861}"/>
              </a:ext>
            </a:extLst>
          </p:cNvPr>
          <p:cNvSpPr>
            <a:spLocks noGrp="1"/>
          </p:cNvSpPr>
          <p:nvPr>
            <p:ph type="title"/>
          </p:nvPr>
        </p:nvSpPr>
        <p:spPr>
          <a:xfrm>
            <a:off x="781900" y="595907"/>
            <a:ext cx="7845976" cy="1296988"/>
          </a:xfrm>
        </p:spPr>
        <p:txBody>
          <a:bodyPr/>
          <a:lstStyle/>
          <a:p>
            <a:pPr algn="ctr"/>
            <a:r>
              <a:rPr lang="en-US" sz="2400" dirty="0"/>
              <a:t>Haplotype clustering</a:t>
            </a:r>
          </a:p>
        </p:txBody>
      </p:sp>
      <p:sp>
        <p:nvSpPr>
          <p:cNvPr id="2" name="Left Brace 1">
            <a:extLst>
              <a:ext uri="{FF2B5EF4-FFF2-40B4-BE49-F238E27FC236}">
                <a16:creationId xmlns:a16="http://schemas.microsoft.com/office/drawing/2014/main" id="{4E8B05A2-504A-7646-A5FF-9A7776741694}"/>
              </a:ext>
            </a:extLst>
          </p:cNvPr>
          <p:cNvSpPr/>
          <p:nvPr/>
        </p:nvSpPr>
        <p:spPr>
          <a:xfrm rot="10800000">
            <a:off x="5135560" y="1299075"/>
            <a:ext cx="580572" cy="4044637"/>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72B5CDFE-9788-F741-912D-72DE5A8533D1}"/>
              </a:ext>
            </a:extLst>
          </p:cNvPr>
          <p:cNvSpPr txBox="1"/>
          <p:nvPr/>
        </p:nvSpPr>
        <p:spPr>
          <a:xfrm>
            <a:off x="5632196" y="1441901"/>
            <a:ext cx="3468941" cy="4431983"/>
          </a:xfrm>
          <a:prstGeom prst="rect">
            <a:avLst/>
          </a:prstGeom>
          <a:noFill/>
        </p:spPr>
        <p:txBody>
          <a:bodyPr wrap="square" rtlCol="0">
            <a:spAutoFit/>
          </a:bodyPr>
          <a:lstStyle/>
          <a:p>
            <a:r>
              <a:rPr lang="en-US" dirty="0"/>
              <a:t>Assign individuals to a random set of clusters </a:t>
            </a:r>
            <a:r>
              <a:rPr lang="en-US" i="1" dirty="0"/>
              <a:t>k</a:t>
            </a:r>
          </a:p>
          <a:p>
            <a:endParaRPr lang="en-US" i="1" dirty="0"/>
          </a:p>
          <a:p>
            <a:r>
              <a:rPr lang="en-US" dirty="0"/>
              <a:t>(Y</a:t>
            </a:r>
            <a:r>
              <a:rPr lang="en-US" baseline="-25000" dirty="0"/>
              <a:t>i1</a:t>
            </a:r>
            <a:r>
              <a:rPr lang="en-US" dirty="0"/>
              <a:t>,…,</a:t>
            </a:r>
            <a:r>
              <a:rPr lang="en-US" dirty="0" err="1"/>
              <a:t>Y</a:t>
            </a:r>
            <a:r>
              <a:rPr lang="en-US" baseline="-25000" dirty="0" err="1"/>
              <a:t>ik</a:t>
            </a:r>
            <a:r>
              <a:rPr lang="en-US" dirty="0"/>
              <a:t>) ~ </a:t>
            </a:r>
            <a:r>
              <a:rPr lang="en-US" dirty="0" err="1"/>
              <a:t>Mult</a:t>
            </a:r>
            <a:r>
              <a:rPr lang="en-US" dirty="0"/>
              <a:t>(P</a:t>
            </a:r>
            <a:r>
              <a:rPr lang="en-US" baseline="-25000" dirty="0"/>
              <a:t>A1</a:t>
            </a:r>
            <a:r>
              <a:rPr lang="en-US" dirty="0"/>
              <a:t>,…,</a:t>
            </a:r>
            <a:r>
              <a:rPr lang="en-US" dirty="0" err="1"/>
              <a:t>P</a:t>
            </a:r>
            <a:r>
              <a:rPr lang="en-US" baseline="-25000" dirty="0" err="1"/>
              <a:t>Ak</a:t>
            </a:r>
            <a:r>
              <a:rPr lang="en-US" dirty="0"/>
              <a:t>) for </a:t>
            </a:r>
            <a:r>
              <a:rPr lang="en-US" dirty="0" err="1"/>
              <a:t>ind</a:t>
            </a:r>
            <a:r>
              <a:rPr lang="en-US" dirty="0"/>
              <a:t> I assigned to cluster A</a:t>
            </a:r>
          </a:p>
          <a:p>
            <a:pPr marL="342900" indent="-342900">
              <a:buFont typeface="+mj-lt"/>
              <a:buAutoNum type="arabicPeriod"/>
            </a:pPr>
            <a:endParaRPr lang="en-US" dirty="0"/>
          </a:p>
          <a:p>
            <a:pPr marL="342900" indent="-342900">
              <a:buFont typeface="+mj-lt"/>
              <a:buAutoNum type="arabicPeriod"/>
            </a:pPr>
            <a:r>
              <a:rPr lang="en-US" dirty="0"/>
              <a:t>Infer P</a:t>
            </a:r>
            <a:r>
              <a:rPr lang="en-US" baseline="-25000" dirty="0"/>
              <a:t>AK</a:t>
            </a:r>
            <a:r>
              <a:rPr lang="en-US" dirty="0"/>
              <a:t> – number of chunks individuals in cluster A are painted with individuals in cluster </a:t>
            </a:r>
            <a:r>
              <a:rPr lang="en-US" i="1" dirty="0"/>
              <a:t>k</a:t>
            </a:r>
          </a:p>
          <a:p>
            <a:pPr marL="342900" indent="-342900">
              <a:buFont typeface="+mj-lt"/>
              <a:buAutoNum type="arabicPeriod"/>
            </a:pPr>
            <a:endParaRPr lang="en-US" baseline="-25000" dirty="0"/>
          </a:p>
          <a:p>
            <a:pPr marL="342900" indent="-342900">
              <a:buFont typeface="+mj-lt"/>
              <a:buAutoNum type="arabicPeriod"/>
            </a:pPr>
            <a:r>
              <a:rPr lang="en-US" dirty="0"/>
              <a:t>Test if </a:t>
            </a:r>
            <a:r>
              <a:rPr lang="en-US" dirty="0" err="1"/>
              <a:t>Pr</a:t>
            </a:r>
            <a:r>
              <a:rPr lang="en-US" dirty="0"/>
              <a:t>(Y</a:t>
            </a:r>
            <a:r>
              <a:rPr lang="en-US" baseline="-25000" dirty="0"/>
              <a:t>i1</a:t>
            </a:r>
            <a:r>
              <a:rPr lang="en-US" dirty="0"/>
              <a:t>,…,</a:t>
            </a:r>
            <a:r>
              <a:rPr lang="en-US" dirty="0" err="1"/>
              <a:t>Y</a:t>
            </a:r>
            <a:r>
              <a:rPr lang="en-US" baseline="-25000" dirty="0" err="1"/>
              <a:t>ik</a:t>
            </a:r>
            <a:r>
              <a:rPr lang="en-US" dirty="0"/>
              <a:t>) is low – </a:t>
            </a:r>
            <a:br>
              <a:rPr lang="en-US" dirty="0"/>
            </a:br>
            <a:r>
              <a:rPr lang="en-US" dirty="0"/>
              <a:t>if so change cluster and repeat!</a:t>
            </a:r>
          </a:p>
          <a:p>
            <a:pPr marL="342900" indent="-342900">
              <a:buFont typeface="+mj-lt"/>
              <a:buAutoNum type="arabicPeriod"/>
            </a:pPr>
            <a:endParaRPr lang="en-US" i="1" dirty="0"/>
          </a:p>
          <a:p>
            <a:endParaRPr lang="en-US" dirty="0"/>
          </a:p>
        </p:txBody>
      </p:sp>
      <p:sp>
        <p:nvSpPr>
          <p:cNvPr id="28" name="TextBox 27">
            <a:extLst>
              <a:ext uri="{FF2B5EF4-FFF2-40B4-BE49-F238E27FC236}">
                <a16:creationId xmlns:a16="http://schemas.microsoft.com/office/drawing/2014/main" id="{62D2320C-A902-B74E-A45B-C86B884F1DE7}"/>
              </a:ext>
            </a:extLst>
          </p:cNvPr>
          <p:cNvSpPr txBox="1"/>
          <p:nvPr/>
        </p:nvSpPr>
        <p:spPr>
          <a:xfrm rot="16200000">
            <a:off x="-259144" y="3939062"/>
            <a:ext cx="1710725" cy="369332"/>
          </a:xfrm>
          <a:prstGeom prst="rect">
            <a:avLst/>
          </a:prstGeom>
          <a:noFill/>
        </p:spPr>
        <p:txBody>
          <a:bodyPr wrap="none" rtlCol="0">
            <a:spAutoFit/>
          </a:bodyPr>
          <a:lstStyle/>
          <a:p>
            <a:r>
              <a:rPr lang="en-US" dirty="0"/>
              <a:t>Painting profile</a:t>
            </a:r>
          </a:p>
        </p:txBody>
      </p:sp>
    </p:spTree>
    <p:extLst>
      <p:ext uri="{BB962C8B-B14F-4D97-AF65-F5344CB8AC3E}">
        <p14:creationId xmlns:p14="http://schemas.microsoft.com/office/powerpoint/2010/main" val="1752713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2498076" y="952500"/>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404874" y="1457488"/>
            <a:ext cx="3737769" cy="1330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flipH="1">
            <a:off x="404874" y="1464140"/>
            <a:ext cx="6679" cy="995807"/>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142643" y="1464140"/>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V="1">
            <a:off x="3476355" y="1969128"/>
            <a:ext cx="1249308" cy="665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483034" y="1954959"/>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4732342" y="1954959"/>
            <a:ext cx="0" cy="5049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1567977" y="1470792"/>
            <a:ext cx="0" cy="75708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V="1">
            <a:off x="943323" y="2232287"/>
            <a:ext cx="1249308" cy="665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950002" y="2218118"/>
            <a:ext cx="0" cy="241829"/>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2199310" y="2218118"/>
            <a:ext cx="0" cy="241829"/>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252324" y="2483180"/>
            <a:ext cx="351378" cy="369332"/>
          </a:xfrm>
          <a:prstGeom prst="rect">
            <a:avLst/>
          </a:prstGeom>
          <a:noFill/>
        </p:spPr>
        <p:txBody>
          <a:bodyPr wrap="none" rtlCol="0">
            <a:spAutoFit/>
          </a:bodyPr>
          <a:lstStyle/>
          <a:p>
            <a:r>
              <a:rPr lang="en-US" b="1" dirty="0"/>
              <a:t>A</a:t>
            </a:r>
          </a:p>
        </p:txBody>
      </p:sp>
      <p:sp>
        <p:nvSpPr>
          <p:cNvPr id="35" name="TextBox 34"/>
          <p:cNvSpPr txBox="1"/>
          <p:nvPr/>
        </p:nvSpPr>
        <p:spPr>
          <a:xfrm>
            <a:off x="774313" y="2480769"/>
            <a:ext cx="479744" cy="369332"/>
          </a:xfrm>
          <a:prstGeom prst="rect">
            <a:avLst/>
          </a:prstGeom>
          <a:noFill/>
        </p:spPr>
        <p:txBody>
          <a:bodyPr wrap="none" rtlCol="0">
            <a:spAutoFit/>
          </a:bodyPr>
          <a:lstStyle/>
          <a:p>
            <a:r>
              <a:rPr lang="en-US" b="1" dirty="0">
                <a:solidFill>
                  <a:srgbClr val="FF0000"/>
                </a:solidFill>
              </a:rPr>
              <a:t>B1</a:t>
            </a:r>
          </a:p>
        </p:txBody>
      </p:sp>
      <p:sp>
        <p:nvSpPr>
          <p:cNvPr id="36" name="TextBox 35"/>
          <p:cNvSpPr txBox="1"/>
          <p:nvPr/>
        </p:nvSpPr>
        <p:spPr>
          <a:xfrm>
            <a:off x="1959438" y="2483180"/>
            <a:ext cx="479744" cy="369332"/>
          </a:xfrm>
          <a:prstGeom prst="rect">
            <a:avLst/>
          </a:prstGeom>
          <a:noFill/>
        </p:spPr>
        <p:txBody>
          <a:bodyPr wrap="none" rtlCol="0">
            <a:spAutoFit/>
          </a:bodyPr>
          <a:lstStyle/>
          <a:p>
            <a:r>
              <a:rPr lang="en-US" b="1" dirty="0">
                <a:solidFill>
                  <a:srgbClr val="35CB2A"/>
                </a:solidFill>
              </a:rPr>
              <a:t>B2</a:t>
            </a:r>
          </a:p>
        </p:txBody>
      </p:sp>
      <p:sp>
        <p:nvSpPr>
          <p:cNvPr id="37" name="TextBox 36"/>
          <p:cNvSpPr txBox="1"/>
          <p:nvPr/>
        </p:nvSpPr>
        <p:spPr>
          <a:xfrm>
            <a:off x="3307345" y="2459947"/>
            <a:ext cx="479744" cy="369332"/>
          </a:xfrm>
          <a:prstGeom prst="rect">
            <a:avLst/>
          </a:prstGeom>
          <a:noFill/>
        </p:spPr>
        <p:txBody>
          <a:bodyPr wrap="none" rtlCol="0">
            <a:spAutoFit/>
          </a:bodyPr>
          <a:lstStyle/>
          <a:p>
            <a:r>
              <a:rPr lang="en-US" b="1" dirty="0">
                <a:solidFill>
                  <a:srgbClr val="0000FF"/>
                </a:solidFill>
              </a:rPr>
              <a:t>C1</a:t>
            </a:r>
          </a:p>
        </p:txBody>
      </p:sp>
      <p:sp>
        <p:nvSpPr>
          <p:cNvPr id="38" name="TextBox 37"/>
          <p:cNvSpPr txBox="1"/>
          <p:nvPr/>
        </p:nvSpPr>
        <p:spPr>
          <a:xfrm>
            <a:off x="4508340" y="2462359"/>
            <a:ext cx="479744" cy="369332"/>
          </a:xfrm>
          <a:prstGeom prst="rect">
            <a:avLst/>
          </a:prstGeom>
          <a:noFill/>
        </p:spPr>
        <p:txBody>
          <a:bodyPr wrap="none" rtlCol="0">
            <a:spAutoFit/>
          </a:bodyPr>
          <a:lstStyle/>
          <a:p>
            <a:r>
              <a:rPr lang="en-US" b="1" dirty="0">
                <a:solidFill>
                  <a:schemeClr val="accent6">
                    <a:lumMod val="50000"/>
                    <a:lumOff val="50000"/>
                  </a:schemeClr>
                </a:solidFill>
              </a:rPr>
              <a:t>C2</a:t>
            </a:r>
          </a:p>
        </p:txBody>
      </p:sp>
      <p:sp>
        <p:nvSpPr>
          <p:cNvPr id="39" name="TextBox 38"/>
          <p:cNvSpPr txBox="1"/>
          <p:nvPr/>
        </p:nvSpPr>
        <p:spPr>
          <a:xfrm>
            <a:off x="2498076" y="1129798"/>
            <a:ext cx="994383" cy="338554"/>
          </a:xfrm>
          <a:prstGeom prst="rect">
            <a:avLst/>
          </a:prstGeom>
          <a:noFill/>
        </p:spPr>
        <p:txBody>
          <a:bodyPr wrap="none" rtlCol="0">
            <a:spAutoFit/>
          </a:bodyPr>
          <a:lstStyle/>
          <a:p>
            <a:r>
              <a:rPr lang="en-US" sz="1600" dirty="0"/>
              <a:t>3K years</a:t>
            </a:r>
          </a:p>
        </p:txBody>
      </p:sp>
      <p:sp>
        <p:nvSpPr>
          <p:cNvPr id="40" name="TextBox 39"/>
          <p:cNvSpPr txBox="1"/>
          <p:nvPr/>
        </p:nvSpPr>
        <p:spPr>
          <a:xfrm>
            <a:off x="4178026" y="1637226"/>
            <a:ext cx="994383" cy="338554"/>
          </a:xfrm>
          <a:prstGeom prst="rect">
            <a:avLst/>
          </a:prstGeom>
          <a:noFill/>
        </p:spPr>
        <p:txBody>
          <a:bodyPr wrap="none" rtlCol="0">
            <a:spAutoFit/>
          </a:bodyPr>
          <a:lstStyle/>
          <a:p>
            <a:r>
              <a:rPr lang="en-US" sz="1600" dirty="0"/>
              <a:t>2K years</a:t>
            </a:r>
          </a:p>
        </p:txBody>
      </p:sp>
      <p:sp>
        <p:nvSpPr>
          <p:cNvPr id="41" name="TextBox 40"/>
          <p:cNvSpPr txBox="1"/>
          <p:nvPr/>
        </p:nvSpPr>
        <p:spPr>
          <a:xfrm>
            <a:off x="1582118" y="1913317"/>
            <a:ext cx="994383" cy="338554"/>
          </a:xfrm>
          <a:prstGeom prst="rect">
            <a:avLst/>
          </a:prstGeom>
          <a:noFill/>
        </p:spPr>
        <p:txBody>
          <a:bodyPr wrap="none" rtlCol="0">
            <a:spAutoFit/>
          </a:bodyPr>
          <a:lstStyle/>
          <a:p>
            <a:r>
              <a:rPr lang="en-US" sz="1600" dirty="0"/>
              <a:t>1K years</a:t>
            </a:r>
          </a:p>
        </p:txBody>
      </p:sp>
      <p:sp>
        <p:nvSpPr>
          <p:cNvPr id="45" name="TextBox 44"/>
          <p:cNvSpPr txBox="1"/>
          <p:nvPr/>
        </p:nvSpPr>
        <p:spPr>
          <a:xfrm>
            <a:off x="252324" y="6273800"/>
            <a:ext cx="3790521" cy="369332"/>
          </a:xfrm>
          <a:prstGeom prst="rect">
            <a:avLst/>
          </a:prstGeom>
          <a:noFill/>
        </p:spPr>
        <p:txBody>
          <a:bodyPr wrap="none" rtlCol="0">
            <a:spAutoFit/>
          </a:bodyPr>
          <a:lstStyle/>
          <a:p>
            <a:r>
              <a:rPr lang="en-US" dirty="0"/>
              <a:t>Lawson et al. </a:t>
            </a:r>
            <a:r>
              <a:rPr lang="en-US" i="1" dirty="0" err="1"/>
              <a:t>PLoS</a:t>
            </a:r>
            <a:r>
              <a:rPr lang="en-US" i="1" dirty="0"/>
              <a:t> Genetics</a:t>
            </a:r>
            <a:r>
              <a:rPr lang="en-US" dirty="0"/>
              <a:t>, 2012</a:t>
            </a:r>
          </a:p>
        </p:txBody>
      </p:sp>
      <p:pic>
        <p:nvPicPr>
          <p:cNvPr id="46" name="Picture 45"/>
          <p:cNvPicPr>
            <a:picLocks noChangeAspect="1"/>
          </p:cNvPicPr>
          <p:nvPr/>
        </p:nvPicPr>
        <p:blipFill rotWithShape="1">
          <a:blip r:embed="rId3"/>
          <a:srcRect l="3048" t="34157"/>
          <a:stretch/>
        </p:blipFill>
        <p:spPr>
          <a:xfrm>
            <a:off x="5677596" y="1094533"/>
            <a:ext cx="3495524" cy="3662588"/>
          </a:xfrm>
          <a:prstGeom prst="rect">
            <a:avLst/>
          </a:prstGeom>
        </p:spPr>
      </p:pic>
      <p:sp>
        <p:nvSpPr>
          <p:cNvPr id="27" name="Title 1">
            <a:extLst>
              <a:ext uri="{FF2B5EF4-FFF2-40B4-BE49-F238E27FC236}">
                <a16:creationId xmlns:a16="http://schemas.microsoft.com/office/drawing/2014/main" id="{0DDF79BD-CFAD-A147-9BE5-30FF2957CF4C}"/>
              </a:ext>
            </a:extLst>
          </p:cNvPr>
          <p:cNvSpPr>
            <a:spLocks noGrp="1"/>
          </p:cNvSpPr>
          <p:nvPr>
            <p:ph type="title"/>
          </p:nvPr>
        </p:nvSpPr>
        <p:spPr>
          <a:xfrm>
            <a:off x="781900" y="595907"/>
            <a:ext cx="7845976" cy="1296988"/>
          </a:xfrm>
        </p:spPr>
        <p:txBody>
          <a:bodyPr/>
          <a:lstStyle/>
          <a:p>
            <a:pPr algn="ctr"/>
            <a:r>
              <a:rPr lang="en-US" sz="2400" dirty="0"/>
              <a:t>Haplotype clustering</a:t>
            </a:r>
          </a:p>
        </p:txBody>
      </p:sp>
      <p:pic>
        <p:nvPicPr>
          <p:cNvPr id="28" name="Picture 27">
            <a:extLst>
              <a:ext uri="{FF2B5EF4-FFF2-40B4-BE49-F238E27FC236}">
                <a16:creationId xmlns:a16="http://schemas.microsoft.com/office/drawing/2014/main" id="{279514A7-DAF0-A54E-A89A-878A5EF1E547}"/>
              </a:ext>
            </a:extLst>
          </p:cNvPr>
          <p:cNvPicPr>
            <a:picLocks noChangeAspect="1"/>
          </p:cNvPicPr>
          <p:nvPr/>
        </p:nvPicPr>
        <p:blipFill rotWithShape="1">
          <a:blip r:embed="rId4"/>
          <a:srcRect r="24182"/>
          <a:stretch/>
        </p:blipFill>
        <p:spPr>
          <a:xfrm>
            <a:off x="404874" y="3293938"/>
            <a:ext cx="4735760" cy="2560945"/>
          </a:xfrm>
          <a:prstGeom prst="rect">
            <a:avLst/>
          </a:prstGeom>
        </p:spPr>
      </p:pic>
    </p:spTree>
    <p:extLst>
      <p:ext uri="{BB962C8B-B14F-4D97-AF65-F5344CB8AC3E}">
        <p14:creationId xmlns:p14="http://schemas.microsoft.com/office/powerpoint/2010/main" val="42636621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E737929-3E89-EE47-B77F-E6C09909B2C1}"/>
              </a:ext>
            </a:extLst>
          </p:cNvPr>
          <p:cNvPicPr>
            <a:picLocks noChangeAspect="1"/>
          </p:cNvPicPr>
          <p:nvPr/>
        </p:nvPicPr>
        <p:blipFill>
          <a:blip r:embed="rId3"/>
          <a:stretch>
            <a:fillRect/>
          </a:stretch>
        </p:blipFill>
        <p:spPr>
          <a:xfrm>
            <a:off x="1417430" y="1573580"/>
            <a:ext cx="5765668" cy="4965105"/>
          </a:xfrm>
          <a:prstGeom prst="rect">
            <a:avLst/>
          </a:prstGeom>
        </p:spPr>
      </p:pic>
      <p:sp>
        <p:nvSpPr>
          <p:cNvPr id="19" name="Title 1">
            <a:extLst>
              <a:ext uri="{FF2B5EF4-FFF2-40B4-BE49-F238E27FC236}">
                <a16:creationId xmlns:a16="http://schemas.microsoft.com/office/drawing/2014/main" id="{79CC6A6A-FF41-8145-BAD1-42C75555B02A}"/>
              </a:ext>
            </a:extLst>
          </p:cNvPr>
          <p:cNvSpPr txBox="1">
            <a:spLocks/>
          </p:cNvSpPr>
          <p:nvPr/>
        </p:nvSpPr>
        <p:spPr bwMode="auto">
          <a:xfrm>
            <a:off x="781900" y="595907"/>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a:t>Haplotype clustering</a:t>
            </a:r>
            <a:endParaRPr lang="en-US" sz="2400" kern="0" dirty="0"/>
          </a:p>
        </p:txBody>
      </p:sp>
    </p:spTree>
    <p:extLst>
      <p:ext uri="{BB962C8B-B14F-4D97-AF65-F5344CB8AC3E}">
        <p14:creationId xmlns:p14="http://schemas.microsoft.com/office/powerpoint/2010/main" val="1217472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51" y="1612461"/>
            <a:ext cx="4534136" cy="4093428"/>
          </a:xfrm>
          <a:prstGeom prst="rect">
            <a:avLst/>
          </a:prstGeom>
          <a:noFill/>
        </p:spPr>
        <p:txBody>
          <a:bodyPr wrap="square" rtlCol="0">
            <a:spAutoFit/>
          </a:bodyPr>
          <a:lstStyle/>
          <a:p>
            <a:pPr marL="342900" indent="-342900">
              <a:buFont typeface="Arial"/>
              <a:buChar char="•"/>
            </a:pPr>
            <a:r>
              <a:rPr lang="en-US" sz="2000" dirty="0"/>
              <a:t>2,039 individuals collected across rural areas of UK</a:t>
            </a:r>
          </a:p>
          <a:p>
            <a:pPr marL="342900" indent="-342900">
              <a:buFont typeface="Arial"/>
              <a:buChar char="•"/>
            </a:pPr>
            <a:endParaRPr lang="en-US" sz="2000" dirty="0"/>
          </a:p>
          <a:p>
            <a:pPr marL="342900" indent="-342900">
              <a:buFont typeface="Arial"/>
              <a:buChar char="•"/>
            </a:pPr>
            <a:r>
              <a:rPr lang="en-US" sz="2000" dirty="0"/>
              <a:t>All four-grandparents born within 80km of one another </a:t>
            </a:r>
          </a:p>
          <a:p>
            <a:pPr marL="342900" indent="-342900">
              <a:buFont typeface="Arial"/>
              <a:buChar char="•"/>
            </a:pPr>
            <a:endParaRPr lang="en-US" sz="2000" dirty="0"/>
          </a:p>
          <a:p>
            <a:pPr marL="342900" indent="-342900">
              <a:buFont typeface="Arial"/>
              <a:buChar char="•"/>
            </a:pPr>
            <a:r>
              <a:rPr lang="en-US" sz="2000" dirty="0"/>
              <a:t>Inferred DNA matching patterns amongst all individuals</a:t>
            </a:r>
          </a:p>
          <a:p>
            <a:pPr marL="342900" indent="-342900">
              <a:buFont typeface="Arial"/>
              <a:buChar char="•"/>
            </a:pPr>
            <a:endParaRPr lang="en-US" sz="2000" dirty="0"/>
          </a:p>
          <a:p>
            <a:pPr marL="342900" indent="-342900">
              <a:buFont typeface="Arial"/>
              <a:buChar char="•"/>
            </a:pPr>
            <a:r>
              <a:rPr lang="en-US" sz="2000" dirty="0"/>
              <a:t>Grouped individuals into hierarchical groups based on these DNA patterns</a:t>
            </a:r>
          </a:p>
          <a:p>
            <a:pPr marL="342900" indent="-342900">
              <a:buFont typeface="Arial"/>
              <a:buChar char="•"/>
            </a:pPr>
            <a:endParaRPr lang="en-US" sz="2000" dirty="0"/>
          </a:p>
        </p:txBody>
      </p:sp>
      <p:pic>
        <p:nvPicPr>
          <p:cNvPr id="4" name="Picture 3"/>
          <p:cNvPicPr>
            <a:picLocks noChangeAspect="1"/>
          </p:cNvPicPr>
          <p:nvPr/>
        </p:nvPicPr>
        <p:blipFill>
          <a:blip r:embed="rId3"/>
          <a:stretch>
            <a:fillRect/>
          </a:stretch>
        </p:blipFill>
        <p:spPr>
          <a:xfrm>
            <a:off x="5099255" y="1500140"/>
            <a:ext cx="3714545" cy="4645073"/>
          </a:xfrm>
          <a:prstGeom prst="rect">
            <a:avLst/>
          </a:prstGeom>
        </p:spPr>
      </p:pic>
      <p:sp>
        <p:nvSpPr>
          <p:cNvPr id="12" name="TextBox 5"/>
          <p:cNvSpPr txBox="1">
            <a:spLocks noChangeArrowheads="1"/>
          </p:cNvSpPr>
          <p:nvPr/>
        </p:nvSpPr>
        <p:spPr bwMode="auto">
          <a:xfrm>
            <a:off x="0" y="6381693"/>
            <a:ext cx="3036258"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000" dirty="0"/>
              <a:t>Leslie et al. </a:t>
            </a:r>
            <a:r>
              <a:rPr lang="en-US" sz="2000" i="1" dirty="0"/>
              <a:t>Nature</a:t>
            </a:r>
            <a:r>
              <a:rPr lang="en-US" sz="2000" dirty="0"/>
              <a:t>, 2015</a:t>
            </a:r>
          </a:p>
        </p:txBody>
      </p:sp>
      <p:sp>
        <p:nvSpPr>
          <p:cNvPr id="13" name="Title 1">
            <a:extLst>
              <a:ext uri="{FF2B5EF4-FFF2-40B4-BE49-F238E27FC236}">
                <a16:creationId xmlns:a16="http://schemas.microsoft.com/office/drawing/2014/main" id="{A7E51E51-B2FB-8147-9E89-0C9EBFF20C20}"/>
              </a:ext>
            </a:extLst>
          </p:cNvPr>
          <p:cNvSpPr txBox="1">
            <a:spLocks/>
          </p:cNvSpPr>
          <p:nvPr/>
        </p:nvSpPr>
        <p:spPr bwMode="auto">
          <a:xfrm>
            <a:off x="781900" y="595907"/>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Haplotype clustering in the British Isles</a:t>
            </a:r>
          </a:p>
        </p:txBody>
      </p:sp>
    </p:spTree>
    <p:extLst>
      <p:ext uri="{BB962C8B-B14F-4D97-AF65-F5344CB8AC3E}">
        <p14:creationId xmlns:p14="http://schemas.microsoft.com/office/powerpoint/2010/main" val="3846925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clrChange>
              <a:clrFrom>
                <a:srgbClr val="FFFFFF"/>
              </a:clrFrom>
              <a:clrTo>
                <a:srgbClr val="FFFFFF">
                  <a:alpha val="0"/>
                </a:srgbClr>
              </a:clrTo>
            </a:clrChange>
          </a:blip>
          <a:stretch>
            <a:fillRect/>
          </a:stretch>
        </p:blipFill>
        <p:spPr>
          <a:xfrm>
            <a:off x="2472441" y="1354138"/>
            <a:ext cx="3828765" cy="5043981"/>
          </a:xfrm>
          <a:prstGeom prst="rect">
            <a:avLst/>
          </a:prstGeom>
        </p:spPr>
      </p:pic>
      <p:sp>
        <p:nvSpPr>
          <p:cNvPr id="12" name="TextBox 5"/>
          <p:cNvSpPr txBox="1">
            <a:spLocks noChangeArrowheads="1"/>
          </p:cNvSpPr>
          <p:nvPr/>
        </p:nvSpPr>
        <p:spPr bwMode="auto">
          <a:xfrm>
            <a:off x="0" y="6381693"/>
            <a:ext cx="3036258"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000" dirty="0"/>
              <a:t>Leslie et al. </a:t>
            </a:r>
            <a:r>
              <a:rPr lang="en-US" sz="2000" i="1" dirty="0"/>
              <a:t>Nature</a:t>
            </a:r>
            <a:r>
              <a:rPr lang="en-US" sz="2000" dirty="0"/>
              <a:t>, 2015</a:t>
            </a:r>
          </a:p>
        </p:txBody>
      </p:sp>
      <p:sp>
        <p:nvSpPr>
          <p:cNvPr id="13" name="Title 1">
            <a:extLst>
              <a:ext uri="{FF2B5EF4-FFF2-40B4-BE49-F238E27FC236}">
                <a16:creationId xmlns:a16="http://schemas.microsoft.com/office/drawing/2014/main" id="{8A5367A7-7B19-C94E-98F1-12D041E203FC}"/>
              </a:ext>
            </a:extLst>
          </p:cNvPr>
          <p:cNvSpPr txBox="1">
            <a:spLocks/>
          </p:cNvSpPr>
          <p:nvPr/>
        </p:nvSpPr>
        <p:spPr bwMode="auto">
          <a:xfrm>
            <a:off x="781900" y="595907"/>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Haplotype clustering in the British Isles</a:t>
            </a:r>
          </a:p>
        </p:txBody>
      </p:sp>
    </p:spTree>
    <p:extLst>
      <p:ext uri="{BB962C8B-B14F-4D97-AF65-F5344CB8AC3E}">
        <p14:creationId xmlns:p14="http://schemas.microsoft.com/office/powerpoint/2010/main" val="3043502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sp>
        <p:nvSpPr>
          <p:cNvPr id="2" name="Title 1"/>
          <p:cNvSpPr>
            <a:spLocks noGrp="1"/>
          </p:cNvSpPr>
          <p:nvPr>
            <p:ph type="title"/>
          </p:nvPr>
        </p:nvSpPr>
        <p:spPr>
          <a:xfrm>
            <a:off x="701844" y="536301"/>
            <a:ext cx="7845976" cy="1296988"/>
          </a:xfrm>
        </p:spPr>
        <p:txBody>
          <a:bodyPr/>
          <a:lstStyle/>
          <a:p>
            <a:pPr algn="ctr"/>
            <a:r>
              <a:rPr lang="en-US" dirty="0"/>
              <a:t>Genetic diversity in populations</a:t>
            </a:r>
          </a:p>
        </p:txBody>
      </p:sp>
      <p:sp>
        <p:nvSpPr>
          <p:cNvPr id="3" name="Content Placeholder 2"/>
          <p:cNvSpPr>
            <a:spLocks noGrp="1"/>
          </p:cNvSpPr>
          <p:nvPr>
            <p:ph idx="1"/>
          </p:nvPr>
        </p:nvSpPr>
        <p:spPr>
          <a:xfrm>
            <a:off x="235574" y="1591146"/>
            <a:ext cx="8778516" cy="4730553"/>
          </a:xfrm>
        </p:spPr>
        <p:txBody>
          <a:bodyPr/>
          <a:lstStyle/>
          <a:p>
            <a:r>
              <a:rPr lang="en-US" sz="2000" dirty="0"/>
              <a:t>Genome-wide patterns of variation across individuals provide a powerful source of data</a:t>
            </a:r>
          </a:p>
          <a:p>
            <a:pPr marL="0" indent="0">
              <a:buNone/>
            </a:pPr>
            <a:endParaRPr lang="en-US" sz="2000" dirty="0"/>
          </a:p>
          <a:p>
            <a:r>
              <a:rPr lang="en-US" sz="2000" dirty="0"/>
              <a:t>Genetic diversity is underpinned by the key ancestral processes</a:t>
            </a:r>
          </a:p>
          <a:p>
            <a:pPr lvl="2"/>
            <a:r>
              <a:rPr lang="en-US" dirty="0"/>
              <a:t>Genetic Drift</a:t>
            </a:r>
          </a:p>
          <a:p>
            <a:pPr lvl="2"/>
            <a:r>
              <a:rPr lang="en-US" dirty="0"/>
              <a:t>Mutation</a:t>
            </a:r>
          </a:p>
          <a:p>
            <a:pPr lvl="2"/>
            <a:r>
              <a:rPr lang="en-US" dirty="0"/>
              <a:t>Recombination</a:t>
            </a:r>
          </a:p>
          <a:p>
            <a:pPr lvl="2"/>
            <a:r>
              <a:rPr lang="en-US" dirty="0"/>
              <a:t>Selection</a:t>
            </a:r>
          </a:p>
          <a:p>
            <a:pPr marL="914400" lvl="2" indent="0">
              <a:buNone/>
            </a:pPr>
            <a:endParaRPr lang="en-US" dirty="0"/>
          </a:p>
          <a:p>
            <a:r>
              <a:rPr lang="en-US" sz="2000" dirty="0"/>
              <a:t>There are many different ways of measuring population differentiation and also many different types of data, from </a:t>
            </a:r>
            <a:r>
              <a:rPr lang="en-US" sz="2000" b="1" dirty="0"/>
              <a:t>allele frequencies </a:t>
            </a:r>
            <a:r>
              <a:rPr lang="en-US" sz="2000" dirty="0"/>
              <a:t>at single polymorphic sites (or multiple unlinked sites) to full </a:t>
            </a:r>
            <a:r>
              <a:rPr lang="en-US" sz="2000" b="1" dirty="0"/>
              <a:t>haplotypic sequences </a:t>
            </a:r>
            <a:r>
              <a:rPr lang="en-US" sz="2000" dirty="0"/>
              <a:t>in coding or noncoding regions.</a:t>
            </a:r>
          </a:p>
        </p:txBody>
      </p:sp>
    </p:spTree>
    <p:extLst>
      <p:ext uri="{BB962C8B-B14F-4D97-AF65-F5344CB8AC3E}">
        <p14:creationId xmlns:p14="http://schemas.microsoft.com/office/powerpoint/2010/main" val="9556781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clrChange>
              <a:clrFrom>
                <a:srgbClr val="FFFFFF"/>
              </a:clrFrom>
              <a:clrTo>
                <a:srgbClr val="FFFFFF">
                  <a:alpha val="0"/>
                </a:srgbClr>
              </a:clrTo>
            </a:clrChange>
          </a:blip>
          <a:stretch>
            <a:fillRect/>
          </a:stretch>
        </p:blipFill>
        <p:spPr>
          <a:xfrm>
            <a:off x="2613422" y="1333216"/>
            <a:ext cx="3687063" cy="5076994"/>
          </a:xfrm>
          <a:prstGeom prst="rect">
            <a:avLst/>
          </a:prstGeom>
        </p:spPr>
      </p:pic>
      <p:sp>
        <p:nvSpPr>
          <p:cNvPr id="12" name="TextBox 5"/>
          <p:cNvSpPr txBox="1">
            <a:spLocks noChangeArrowheads="1"/>
          </p:cNvSpPr>
          <p:nvPr/>
        </p:nvSpPr>
        <p:spPr bwMode="auto">
          <a:xfrm>
            <a:off x="0" y="6381693"/>
            <a:ext cx="3036258"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000" dirty="0"/>
              <a:t>Leslie et al. </a:t>
            </a:r>
            <a:r>
              <a:rPr lang="en-US" sz="2000" i="1" dirty="0"/>
              <a:t>Nature</a:t>
            </a:r>
            <a:r>
              <a:rPr lang="en-US" sz="2000" dirty="0"/>
              <a:t>, 2015</a:t>
            </a:r>
          </a:p>
        </p:txBody>
      </p:sp>
      <p:sp>
        <p:nvSpPr>
          <p:cNvPr id="13" name="Title 1">
            <a:extLst>
              <a:ext uri="{FF2B5EF4-FFF2-40B4-BE49-F238E27FC236}">
                <a16:creationId xmlns:a16="http://schemas.microsoft.com/office/drawing/2014/main" id="{E8BF1B15-68A0-9945-A11C-8DF09A8A7F61}"/>
              </a:ext>
            </a:extLst>
          </p:cNvPr>
          <p:cNvSpPr txBox="1">
            <a:spLocks/>
          </p:cNvSpPr>
          <p:nvPr/>
        </p:nvSpPr>
        <p:spPr bwMode="auto">
          <a:xfrm>
            <a:off x="781900" y="595907"/>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Haplotype clustering in the British Isles</a:t>
            </a:r>
          </a:p>
        </p:txBody>
      </p:sp>
    </p:spTree>
    <p:extLst>
      <p:ext uri="{BB962C8B-B14F-4D97-AF65-F5344CB8AC3E}">
        <p14:creationId xmlns:p14="http://schemas.microsoft.com/office/powerpoint/2010/main" val="2384653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clrChange>
              <a:clrFrom>
                <a:srgbClr val="FFFFFF"/>
              </a:clrFrom>
              <a:clrTo>
                <a:srgbClr val="FFFFFF">
                  <a:alpha val="0"/>
                </a:srgbClr>
              </a:clrTo>
            </a:clrChange>
          </a:blip>
          <a:stretch>
            <a:fillRect/>
          </a:stretch>
        </p:blipFill>
        <p:spPr>
          <a:xfrm>
            <a:off x="2521643" y="1354639"/>
            <a:ext cx="3737272" cy="5076000"/>
          </a:xfrm>
          <a:prstGeom prst="rect">
            <a:avLst/>
          </a:prstGeom>
        </p:spPr>
      </p:pic>
      <p:sp>
        <p:nvSpPr>
          <p:cNvPr id="12" name="TextBox 5"/>
          <p:cNvSpPr txBox="1">
            <a:spLocks noChangeArrowheads="1"/>
          </p:cNvSpPr>
          <p:nvPr/>
        </p:nvSpPr>
        <p:spPr bwMode="auto">
          <a:xfrm>
            <a:off x="0" y="6381693"/>
            <a:ext cx="3036258"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000" dirty="0"/>
              <a:t>Leslie et al</a:t>
            </a:r>
            <a:r>
              <a:rPr lang="en-US" sz="2000" i="1" dirty="0"/>
              <a:t>. Nature</a:t>
            </a:r>
            <a:r>
              <a:rPr lang="en-US" sz="2000" dirty="0"/>
              <a:t>, 2015</a:t>
            </a:r>
          </a:p>
        </p:txBody>
      </p:sp>
      <p:sp>
        <p:nvSpPr>
          <p:cNvPr id="13" name="Title 1">
            <a:extLst>
              <a:ext uri="{FF2B5EF4-FFF2-40B4-BE49-F238E27FC236}">
                <a16:creationId xmlns:a16="http://schemas.microsoft.com/office/drawing/2014/main" id="{B40265E7-6253-9A4B-8FCE-AB3A26F6E221}"/>
              </a:ext>
            </a:extLst>
          </p:cNvPr>
          <p:cNvSpPr txBox="1">
            <a:spLocks/>
          </p:cNvSpPr>
          <p:nvPr/>
        </p:nvSpPr>
        <p:spPr bwMode="auto">
          <a:xfrm>
            <a:off x="781900" y="595907"/>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Haplotype clustering in the British Isles</a:t>
            </a:r>
          </a:p>
        </p:txBody>
      </p:sp>
    </p:spTree>
    <p:extLst>
      <p:ext uri="{BB962C8B-B14F-4D97-AF65-F5344CB8AC3E}">
        <p14:creationId xmlns:p14="http://schemas.microsoft.com/office/powerpoint/2010/main" val="824830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clrChange>
              <a:clrFrom>
                <a:srgbClr val="FFFFFF"/>
              </a:clrFrom>
              <a:clrTo>
                <a:srgbClr val="FFFFFF">
                  <a:alpha val="0"/>
                </a:srgbClr>
              </a:clrTo>
            </a:clrChange>
          </a:blip>
          <a:stretch>
            <a:fillRect/>
          </a:stretch>
        </p:blipFill>
        <p:spPr>
          <a:xfrm>
            <a:off x="2645563" y="1414559"/>
            <a:ext cx="3618559" cy="5023932"/>
          </a:xfrm>
          <a:prstGeom prst="rect">
            <a:avLst/>
          </a:prstGeom>
        </p:spPr>
      </p:pic>
      <p:sp>
        <p:nvSpPr>
          <p:cNvPr id="12" name="TextBox 5"/>
          <p:cNvSpPr txBox="1">
            <a:spLocks noChangeArrowheads="1"/>
          </p:cNvSpPr>
          <p:nvPr/>
        </p:nvSpPr>
        <p:spPr bwMode="auto">
          <a:xfrm>
            <a:off x="0" y="6381693"/>
            <a:ext cx="3036258"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000" dirty="0"/>
              <a:t>Leslie et al</a:t>
            </a:r>
            <a:r>
              <a:rPr lang="en-US" sz="2000" i="1" dirty="0"/>
              <a:t>. Nature</a:t>
            </a:r>
            <a:r>
              <a:rPr lang="en-US" sz="2000" dirty="0"/>
              <a:t>, 2015</a:t>
            </a:r>
          </a:p>
        </p:txBody>
      </p:sp>
      <p:sp>
        <p:nvSpPr>
          <p:cNvPr id="13" name="Title 1">
            <a:extLst>
              <a:ext uri="{FF2B5EF4-FFF2-40B4-BE49-F238E27FC236}">
                <a16:creationId xmlns:a16="http://schemas.microsoft.com/office/drawing/2014/main" id="{5C19C68D-C28F-4D4B-80EF-032AFF621C32}"/>
              </a:ext>
            </a:extLst>
          </p:cNvPr>
          <p:cNvSpPr txBox="1">
            <a:spLocks/>
          </p:cNvSpPr>
          <p:nvPr/>
        </p:nvSpPr>
        <p:spPr bwMode="auto">
          <a:xfrm>
            <a:off x="781900" y="595907"/>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Haplotype clustering in the British Isles</a:t>
            </a:r>
          </a:p>
        </p:txBody>
      </p:sp>
    </p:spTree>
    <p:extLst>
      <p:ext uri="{BB962C8B-B14F-4D97-AF65-F5344CB8AC3E}">
        <p14:creationId xmlns:p14="http://schemas.microsoft.com/office/powerpoint/2010/main" val="163783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TextBox 5"/>
          <p:cNvSpPr txBox="1">
            <a:spLocks noChangeArrowheads="1"/>
          </p:cNvSpPr>
          <p:nvPr/>
        </p:nvSpPr>
        <p:spPr bwMode="auto">
          <a:xfrm>
            <a:off x="0" y="6381693"/>
            <a:ext cx="3036258"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000" dirty="0"/>
              <a:t>Leslie et al. </a:t>
            </a:r>
            <a:r>
              <a:rPr lang="en-US" sz="2000" i="1" dirty="0"/>
              <a:t>Nature</a:t>
            </a:r>
            <a:r>
              <a:rPr lang="en-US" sz="2000" dirty="0"/>
              <a:t>, 2015</a:t>
            </a:r>
          </a:p>
        </p:txBody>
      </p:sp>
      <p:pic>
        <p:nvPicPr>
          <p:cNvPr id="5" name="Picture 4"/>
          <p:cNvPicPr>
            <a:picLocks noChangeAspect="1"/>
          </p:cNvPicPr>
          <p:nvPr/>
        </p:nvPicPr>
        <p:blipFill>
          <a:blip r:embed="rId3">
            <a:clrChange>
              <a:clrFrom>
                <a:srgbClr val="FFFFFF"/>
              </a:clrFrom>
              <a:clrTo>
                <a:srgbClr val="FFFFFF">
                  <a:alpha val="0"/>
                </a:srgbClr>
              </a:clrTo>
            </a:clrChange>
          </a:blip>
          <a:stretch>
            <a:fillRect/>
          </a:stretch>
        </p:blipFill>
        <p:spPr>
          <a:xfrm>
            <a:off x="2456184" y="1324435"/>
            <a:ext cx="3876939" cy="5107041"/>
          </a:xfrm>
          <a:prstGeom prst="rect">
            <a:avLst/>
          </a:prstGeom>
        </p:spPr>
      </p:pic>
      <p:sp>
        <p:nvSpPr>
          <p:cNvPr id="13" name="Title 1">
            <a:extLst>
              <a:ext uri="{FF2B5EF4-FFF2-40B4-BE49-F238E27FC236}">
                <a16:creationId xmlns:a16="http://schemas.microsoft.com/office/drawing/2014/main" id="{20C2E380-DE76-6243-B27A-6FBBEDE56615}"/>
              </a:ext>
            </a:extLst>
          </p:cNvPr>
          <p:cNvSpPr txBox="1">
            <a:spLocks/>
          </p:cNvSpPr>
          <p:nvPr/>
        </p:nvSpPr>
        <p:spPr bwMode="auto">
          <a:xfrm>
            <a:off x="781900" y="595907"/>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Haplotype clustering in the British Isles</a:t>
            </a:r>
          </a:p>
        </p:txBody>
      </p:sp>
    </p:spTree>
    <p:extLst>
      <p:ext uri="{BB962C8B-B14F-4D97-AF65-F5344CB8AC3E}">
        <p14:creationId xmlns:p14="http://schemas.microsoft.com/office/powerpoint/2010/main" val="2220789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TextBox 5"/>
          <p:cNvSpPr txBox="1">
            <a:spLocks noChangeArrowheads="1"/>
          </p:cNvSpPr>
          <p:nvPr/>
        </p:nvSpPr>
        <p:spPr bwMode="auto">
          <a:xfrm>
            <a:off x="0" y="6381693"/>
            <a:ext cx="3036258"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000" dirty="0"/>
              <a:t>Leslie et al. </a:t>
            </a:r>
            <a:r>
              <a:rPr lang="en-US" sz="2000" i="1" dirty="0"/>
              <a:t>Nature</a:t>
            </a:r>
            <a:r>
              <a:rPr lang="en-US" sz="2000" dirty="0"/>
              <a:t>, 2015</a:t>
            </a:r>
          </a:p>
        </p:txBody>
      </p:sp>
      <p:pic>
        <p:nvPicPr>
          <p:cNvPr id="2" name="Picture 1">
            <a:extLst>
              <a:ext uri="{FF2B5EF4-FFF2-40B4-BE49-F238E27FC236}">
                <a16:creationId xmlns:a16="http://schemas.microsoft.com/office/drawing/2014/main" id="{F628D965-C17A-8D45-B214-FF09FFD94B99}"/>
              </a:ext>
            </a:extLst>
          </p:cNvPr>
          <p:cNvPicPr>
            <a:picLocks noChangeAspect="1"/>
          </p:cNvPicPr>
          <p:nvPr/>
        </p:nvPicPr>
        <p:blipFill>
          <a:blip r:embed="rId3"/>
          <a:stretch>
            <a:fillRect/>
          </a:stretch>
        </p:blipFill>
        <p:spPr>
          <a:xfrm>
            <a:off x="747485" y="1373293"/>
            <a:ext cx="7649029" cy="4460729"/>
          </a:xfrm>
          <a:prstGeom prst="rect">
            <a:avLst/>
          </a:prstGeom>
        </p:spPr>
      </p:pic>
      <p:sp>
        <p:nvSpPr>
          <p:cNvPr id="6" name="Title 1">
            <a:extLst>
              <a:ext uri="{FF2B5EF4-FFF2-40B4-BE49-F238E27FC236}">
                <a16:creationId xmlns:a16="http://schemas.microsoft.com/office/drawing/2014/main" id="{A7AD7865-C219-CE45-9834-2820FBDC2A32}"/>
              </a:ext>
            </a:extLst>
          </p:cNvPr>
          <p:cNvSpPr txBox="1">
            <a:spLocks/>
          </p:cNvSpPr>
          <p:nvPr/>
        </p:nvSpPr>
        <p:spPr bwMode="auto">
          <a:xfrm>
            <a:off x="781900" y="595907"/>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Haplotype clustering in the British Isles</a:t>
            </a:r>
          </a:p>
        </p:txBody>
      </p:sp>
    </p:spTree>
    <p:extLst>
      <p:ext uri="{BB962C8B-B14F-4D97-AF65-F5344CB8AC3E}">
        <p14:creationId xmlns:p14="http://schemas.microsoft.com/office/powerpoint/2010/main" val="2392765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TextBox 5"/>
          <p:cNvSpPr txBox="1">
            <a:spLocks noChangeArrowheads="1"/>
          </p:cNvSpPr>
          <p:nvPr/>
        </p:nvSpPr>
        <p:spPr bwMode="auto">
          <a:xfrm>
            <a:off x="0" y="6381693"/>
            <a:ext cx="3036258"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000" dirty="0"/>
              <a:t>Leslie et al. </a:t>
            </a:r>
            <a:r>
              <a:rPr lang="en-US" sz="2000" i="1" dirty="0"/>
              <a:t>Nature</a:t>
            </a:r>
            <a:r>
              <a:rPr lang="en-US" sz="2000" dirty="0"/>
              <a:t>, 2015</a:t>
            </a:r>
          </a:p>
        </p:txBody>
      </p:sp>
      <p:sp>
        <p:nvSpPr>
          <p:cNvPr id="6" name="Title 1">
            <a:extLst>
              <a:ext uri="{FF2B5EF4-FFF2-40B4-BE49-F238E27FC236}">
                <a16:creationId xmlns:a16="http://schemas.microsoft.com/office/drawing/2014/main" id="{A7AD7865-C219-CE45-9834-2820FBDC2A32}"/>
              </a:ext>
            </a:extLst>
          </p:cNvPr>
          <p:cNvSpPr txBox="1">
            <a:spLocks/>
          </p:cNvSpPr>
          <p:nvPr/>
        </p:nvSpPr>
        <p:spPr bwMode="auto">
          <a:xfrm>
            <a:off x="781900" y="595907"/>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Haplotype clustering - </a:t>
            </a:r>
            <a:r>
              <a:rPr lang="en-US" sz="2400" kern="0" dirty="0" err="1"/>
              <a:t>fineSTRUCTURE</a:t>
            </a:r>
            <a:endParaRPr lang="en-US" sz="2400" kern="0" dirty="0"/>
          </a:p>
          <a:p>
            <a:pPr algn="ctr"/>
            <a:r>
              <a:rPr lang="en-US" sz="2400" kern="0" dirty="0"/>
              <a:t>Pros and Cons</a:t>
            </a:r>
          </a:p>
        </p:txBody>
      </p:sp>
      <p:sp>
        <p:nvSpPr>
          <p:cNvPr id="3" name="TextBox 2">
            <a:extLst>
              <a:ext uri="{FF2B5EF4-FFF2-40B4-BE49-F238E27FC236}">
                <a16:creationId xmlns:a16="http://schemas.microsoft.com/office/drawing/2014/main" id="{1176DFB7-DFDA-8546-BA1F-3287031E7FFF}"/>
              </a:ext>
            </a:extLst>
          </p:cNvPr>
          <p:cNvSpPr txBox="1"/>
          <p:nvPr/>
        </p:nvSpPr>
        <p:spPr>
          <a:xfrm>
            <a:off x="246743" y="1741714"/>
            <a:ext cx="4733471" cy="3539430"/>
          </a:xfrm>
          <a:prstGeom prst="rect">
            <a:avLst/>
          </a:prstGeom>
          <a:noFill/>
        </p:spPr>
        <p:txBody>
          <a:bodyPr wrap="square" rtlCol="0">
            <a:spAutoFit/>
          </a:bodyPr>
          <a:lstStyle/>
          <a:p>
            <a:r>
              <a:rPr lang="en-US" sz="1600" b="1" dirty="0"/>
              <a:t>Advantages:</a:t>
            </a:r>
          </a:p>
          <a:p>
            <a:pPr marL="285750" indent="-285750">
              <a:buFontTx/>
              <a:buChar char="-"/>
            </a:pPr>
            <a:r>
              <a:rPr lang="en-US" sz="1600" dirty="0"/>
              <a:t>Increased power to find more subtle population structure</a:t>
            </a:r>
          </a:p>
          <a:p>
            <a:pPr marL="285750" indent="-285750">
              <a:buFontTx/>
              <a:buChar char="-"/>
            </a:pPr>
            <a:r>
              <a:rPr lang="en-US" sz="1600" dirty="0"/>
              <a:t>Heatmaps demonstrate presence of structure/admixture</a:t>
            </a:r>
          </a:p>
          <a:p>
            <a:pPr marL="285750" indent="-285750">
              <a:buFontTx/>
              <a:buChar char="-"/>
            </a:pPr>
            <a:r>
              <a:rPr lang="en-US" sz="1600" dirty="0"/>
              <a:t>Current implementation infers number of clusters K automatically and builds a tree</a:t>
            </a:r>
          </a:p>
          <a:p>
            <a:pPr marL="285750" indent="-285750">
              <a:buFontTx/>
              <a:buChar char="-"/>
            </a:pPr>
            <a:endParaRPr lang="en-US" sz="1600" dirty="0"/>
          </a:p>
          <a:p>
            <a:r>
              <a:rPr lang="en-US" sz="1600" b="1" dirty="0"/>
              <a:t>Disadvantages</a:t>
            </a:r>
          </a:p>
          <a:p>
            <a:pPr marL="285750" indent="-285750">
              <a:buFontTx/>
              <a:buChar char="-"/>
            </a:pPr>
            <a:r>
              <a:rPr lang="en-US" sz="1600" dirty="0"/>
              <a:t>Challenges of interpretation – drift/admixture/other</a:t>
            </a:r>
          </a:p>
          <a:p>
            <a:pPr marL="285750" indent="-285750">
              <a:buFontTx/>
              <a:buChar char="-"/>
            </a:pPr>
            <a:r>
              <a:rPr lang="en-US" sz="1600" dirty="0"/>
              <a:t>Requires phased data</a:t>
            </a:r>
          </a:p>
          <a:p>
            <a:pPr marL="285750" indent="-285750">
              <a:buFontTx/>
              <a:buChar char="-"/>
            </a:pPr>
            <a:r>
              <a:rPr lang="en-US" sz="1600" dirty="0"/>
              <a:t>Computationally slow compared to ADMIXTURE</a:t>
            </a:r>
          </a:p>
        </p:txBody>
      </p:sp>
      <p:pic>
        <p:nvPicPr>
          <p:cNvPr id="7" name="Picture 6">
            <a:extLst>
              <a:ext uri="{FF2B5EF4-FFF2-40B4-BE49-F238E27FC236}">
                <a16:creationId xmlns:a16="http://schemas.microsoft.com/office/drawing/2014/main" id="{C2C24F7F-360A-474E-9AE0-B767CC9D257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704888" y="1033499"/>
            <a:ext cx="3876939" cy="5107041"/>
          </a:xfrm>
          <a:prstGeom prst="rect">
            <a:avLst/>
          </a:prstGeom>
        </p:spPr>
      </p:pic>
    </p:spTree>
    <p:extLst>
      <p:ext uri="{BB962C8B-B14F-4D97-AF65-F5344CB8AC3E}">
        <p14:creationId xmlns:p14="http://schemas.microsoft.com/office/powerpoint/2010/main" val="3457636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Worldmapdiversityafrica.jpg">
            <a:extLst>
              <a:ext uri="{FF2B5EF4-FFF2-40B4-BE49-F238E27FC236}">
                <a16:creationId xmlns:a16="http://schemas.microsoft.com/office/drawing/2014/main" id="{FBB82D10-CEAE-7F4F-8DD0-922E64648D8B}"/>
              </a:ext>
            </a:extLst>
          </p:cNvPr>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313004"/>
            <a:ext cx="9108716" cy="5589240"/>
          </a:xfrm>
          <a:prstGeom prst="rect">
            <a:avLst/>
          </a:prstGeom>
        </p:spPr>
      </p:pic>
      <p:sp>
        <p:nvSpPr>
          <p:cNvPr id="2" name="Title 1"/>
          <p:cNvSpPr>
            <a:spLocks noGrp="1"/>
          </p:cNvSpPr>
          <p:nvPr>
            <p:ph type="title"/>
          </p:nvPr>
        </p:nvSpPr>
        <p:spPr>
          <a:xfrm>
            <a:off x="37352" y="545570"/>
            <a:ext cx="9108716" cy="1296988"/>
          </a:xfrm>
        </p:spPr>
        <p:txBody>
          <a:bodyPr/>
          <a:lstStyle/>
          <a:p>
            <a:pPr algn="ctr"/>
            <a:r>
              <a:rPr lang="en-US" sz="2400" dirty="0"/>
              <a:t>Haplotype sharing patterns can also be used to infer admixture events in human populations</a:t>
            </a:r>
          </a:p>
        </p:txBody>
      </p:sp>
      <p:sp>
        <p:nvSpPr>
          <p:cNvPr id="3" name="Content Placeholder 2"/>
          <p:cNvSpPr>
            <a:spLocks noGrp="1"/>
          </p:cNvSpPr>
          <p:nvPr>
            <p:ph idx="1"/>
          </p:nvPr>
        </p:nvSpPr>
        <p:spPr>
          <a:xfrm>
            <a:off x="330200" y="1842558"/>
            <a:ext cx="8489950" cy="3457575"/>
          </a:xfrm>
        </p:spPr>
        <p:txBody>
          <a:bodyPr/>
          <a:lstStyle/>
          <a:p>
            <a:r>
              <a:rPr lang="en-US" sz="2000" dirty="0"/>
              <a:t>Admixture = mixing/interbreeding of two genetically distinguishable groups</a:t>
            </a:r>
          </a:p>
          <a:p>
            <a:pPr marL="0" indent="0">
              <a:buNone/>
            </a:pPr>
            <a:endParaRPr lang="en-US" sz="2000" dirty="0"/>
          </a:p>
          <a:p>
            <a:r>
              <a:rPr lang="en-US" sz="2000" dirty="0"/>
              <a:t>We can detect admixture in the genome by exploring patterns of decay of LD over genetic distance using chunks inferred from chromosome painting</a:t>
            </a:r>
          </a:p>
          <a:p>
            <a:endParaRPr lang="en-US" sz="2000" dirty="0"/>
          </a:p>
          <a:p>
            <a:endParaRPr lang="en-US" sz="2000" dirty="0"/>
          </a:p>
        </p:txBody>
      </p:sp>
      <p:pic>
        <p:nvPicPr>
          <p:cNvPr id="6" name="Picture 5">
            <a:extLst>
              <a:ext uri="{FF2B5EF4-FFF2-40B4-BE49-F238E27FC236}">
                <a16:creationId xmlns:a16="http://schemas.microsoft.com/office/drawing/2014/main" id="{B456EA17-CA12-FA4B-8CCE-5E467F8F5842}"/>
              </a:ext>
            </a:extLst>
          </p:cNvPr>
          <p:cNvPicPr>
            <a:picLocks noChangeAspect="1"/>
          </p:cNvPicPr>
          <p:nvPr/>
        </p:nvPicPr>
        <p:blipFill rotWithShape="1">
          <a:blip r:embed="rId4">
            <a:clrChange>
              <a:clrFrom>
                <a:srgbClr val="FFFFFF"/>
              </a:clrFrom>
              <a:clrTo>
                <a:srgbClr val="FFFFFF">
                  <a:alpha val="0"/>
                </a:srgbClr>
              </a:clrTo>
            </a:clrChange>
          </a:blip>
          <a:srcRect l="50000"/>
          <a:stretch/>
        </p:blipFill>
        <p:spPr>
          <a:xfrm>
            <a:off x="2597555" y="3844008"/>
            <a:ext cx="3984173" cy="2912250"/>
          </a:xfrm>
          <a:prstGeom prst="rect">
            <a:avLst/>
          </a:prstGeom>
        </p:spPr>
      </p:pic>
    </p:spTree>
    <p:extLst>
      <p:ext uri="{BB962C8B-B14F-4D97-AF65-F5344CB8AC3E}">
        <p14:creationId xmlns:p14="http://schemas.microsoft.com/office/powerpoint/2010/main" val="18827232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Worldmapdiversityafrica.jpg">
            <a:extLst>
              <a:ext uri="{FF2B5EF4-FFF2-40B4-BE49-F238E27FC236}">
                <a16:creationId xmlns:a16="http://schemas.microsoft.com/office/drawing/2014/main" id="{FBB82D10-CEAE-7F4F-8DD0-922E64648D8B}"/>
              </a:ext>
            </a:extLst>
          </p:cNvPr>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313004"/>
            <a:ext cx="9108716" cy="5589240"/>
          </a:xfrm>
          <a:prstGeom prst="rect">
            <a:avLst/>
          </a:prstGeom>
        </p:spPr>
      </p:pic>
      <p:sp>
        <p:nvSpPr>
          <p:cNvPr id="2" name="Title 1"/>
          <p:cNvSpPr>
            <a:spLocks noGrp="1"/>
          </p:cNvSpPr>
          <p:nvPr>
            <p:ph type="title"/>
          </p:nvPr>
        </p:nvSpPr>
        <p:spPr>
          <a:xfrm>
            <a:off x="37352" y="545570"/>
            <a:ext cx="9108716" cy="1296988"/>
          </a:xfrm>
        </p:spPr>
        <p:txBody>
          <a:bodyPr/>
          <a:lstStyle/>
          <a:p>
            <a:pPr algn="ctr"/>
            <a:r>
              <a:rPr lang="en-US" sz="2400" dirty="0"/>
              <a:t>Haplotype sharing patterns can also be used to infer admixture events in human populations</a:t>
            </a:r>
          </a:p>
        </p:txBody>
      </p:sp>
      <p:sp>
        <p:nvSpPr>
          <p:cNvPr id="8" name="Rectangle 6">
            <a:extLst>
              <a:ext uri="{FF2B5EF4-FFF2-40B4-BE49-F238E27FC236}">
                <a16:creationId xmlns:a16="http://schemas.microsoft.com/office/drawing/2014/main" id="{1516ABDD-8E80-4B48-882E-BFEE26E2ECAA}"/>
              </a:ext>
            </a:extLst>
          </p:cNvPr>
          <p:cNvSpPr>
            <a:spLocks noChangeArrowheads="1"/>
          </p:cNvSpPr>
          <p:nvPr/>
        </p:nvSpPr>
        <p:spPr bwMode="auto">
          <a:xfrm>
            <a:off x="2709838" y="5013520"/>
            <a:ext cx="1968500" cy="219075"/>
          </a:xfrm>
          <a:prstGeom prst="rect">
            <a:avLst/>
          </a:prstGeom>
          <a:solidFill>
            <a:srgbClr val="FF0000"/>
          </a:solidFill>
          <a:ln w="9525">
            <a:noFill/>
            <a:miter lim="800000"/>
            <a:headEnd/>
            <a:tailEnd/>
          </a:ln>
        </p:spPr>
        <p:txBody>
          <a:bodyPr wrap="none" anchor="ctr"/>
          <a:lstStyle/>
          <a:p>
            <a:endParaRPr lang="en-GB"/>
          </a:p>
        </p:txBody>
      </p:sp>
      <p:sp>
        <p:nvSpPr>
          <p:cNvPr id="9" name="Rectangle 7">
            <a:extLst>
              <a:ext uri="{FF2B5EF4-FFF2-40B4-BE49-F238E27FC236}">
                <a16:creationId xmlns:a16="http://schemas.microsoft.com/office/drawing/2014/main" id="{2EABCF9C-D89B-F94B-9E27-4AD779E49563}"/>
              </a:ext>
            </a:extLst>
          </p:cNvPr>
          <p:cNvSpPr>
            <a:spLocks noChangeArrowheads="1"/>
          </p:cNvSpPr>
          <p:nvPr/>
        </p:nvSpPr>
        <p:spPr bwMode="auto">
          <a:xfrm>
            <a:off x="2709838" y="3646682"/>
            <a:ext cx="1968500" cy="219075"/>
          </a:xfrm>
          <a:prstGeom prst="rect">
            <a:avLst/>
          </a:prstGeom>
          <a:solidFill>
            <a:srgbClr val="FF0000"/>
          </a:solidFill>
          <a:ln w="9525">
            <a:noFill/>
            <a:miter lim="800000"/>
            <a:headEnd/>
            <a:tailEnd/>
          </a:ln>
        </p:spPr>
        <p:txBody>
          <a:bodyPr wrap="none" anchor="ctr"/>
          <a:lstStyle/>
          <a:p>
            <a:endParaRPr lang="en-GB"/>
          </a:p>
        </p:txBody>
      </p:sp>
      <p:sp>
        <p:nvSpPr>
          <p:cNvPr id="10" name="Rectangle 8">
            <a:extLst>
              <a:ext uri="{FF2B5EF4-FFF2-40B4-BE49-F238E27FC236}">
                <a16:creationId xmlns:a16="http://schemas.microsoft.com/office/drawing/2014/main" id="{E7F4F08C-5EC7-8E42-9260-AC22BEED173B}"/>
              </a:ext>
            </a:extLst>
          </p:cNvPr>
          <p:cNvSpPr>
            <a:spLocks noChangeArrowheads="1"/>
          </p:cNvSpPr>
          <p:nvPr/>
        </p:nvSpPr>
        <p:spPr bwMode="auto">
          <a:xfrm>
            <a:off x="2709838" y="5388170"/>
            <a:ext cx="1968500" cy="217487"/>
          </a:xfrm>
          <a:prstGeom prst="rect">
            <a:avLst/>
          </a:prstGeom>
          <a:solidFill>
            <a:srgbClr val="FF0000"/>
          </a:solidFill>
          <a:ln w="9525">
            <a:noFill/>
            <a:miter lim="800000"/>
            <a:headEnd/>
            <a:tailEnd/>
          </a:ln>
        </p:spPr>
        <p:txBody>
          <a:bodyPr wrap="none" anchor="ctr"/>
          <a:lstStyle/>
          <a:p>
            <a:endParaRPr lang="en-GB"/>
          </a:p>
        </p:txBody>
      </p:sp>
      <p:sp>
        <p:nvSpPr>
          <p:cNvPr id="11" name="Rectangle 10">
            <a:extLst>
              <a:ext uri="{FF2B5EF4-FFF2-40B4-BE49-F238E27FC236}">
                <a16:creationId xmlns:a16="http://schemas.microsoft.com/office/drawing/2014/main" id="{A6A1D643-0E0F-004C-8EF8-DB584AFCC7A8}"/>
              </a:ext>
            </a:extLst>
          </p:cNvPr>
          <p:cNvSpPr>
            <a:spLocks noChangeArrowheads="1"/>
          </p:cNvSpPr>
          <p:nvPr/>
        </p:nvSpPr>
        <p:spPr bwMode="auto">
          <a:xfrm>
            <a:off x="3125763" y="5388170"/>
            <a:ext cx="141288" cy="217487"/>
          </a:xfrm>
          <a:prstGeom prst="rect">
            <a:avLst/>
          </a:prstGeom>
          <a:solidFill>
            <a:srgbClr val="FFFF00"/>
          </a:solidFill>
          <a:ln w="9525">
            <a:noFill/>
            <a:miter lim="800000"/>
            <a:headEnd/>
            <a:tailEnd/>
          </a:ln>
        </p:spPr>
        <p:txBody>
          <a:bodyPr wrap="none" anchor="ctr"/>
          <a:lstStyle/>
          <a:p>
            <a:endParaRPr lang="en-GB"/>
          </a:p>
        </p:txBody>
      </p:sp>
      <p:sp>
        <p:nvSpPr>
          <p:cNvPr id="12" name="Rectangle 12">
            <a:extLst>
              <a:ext uri="{FF2B5EF4-FFF2-40B4-BE49-F238E27FC236}">
                <a16:creationId xmlns:a16="http://schemas.microsoft.com/office/drawing/2014/main" id="{9CB1D5F5-76CA-4E44-8D4A-E0B2D996FE61}"/>
              </a:ext>
            </a:extLst>
          </p:cNvPr>
          <p:cNvSpPr>
            <a:spLocks noChangeArrowheads="1"/>
          </p:cNvSpPr>
          <p:nvPr/>
        </p:nvSpPr>
        <p:spPr bwMode="auto">
          <a:xfrm>
            <a:off x="2709838" y="3646682"/>
            <a:ext cx="385763" cy="219075"/>
          </a:xfrm>
          <a:prstGeom prst="rect">
            <a:avLst/>
          </a:prstGeom>
          <a:solidFill>
            <a:srgbClr val="FFFF00"/>
          </a:solidFill>
          <a:ln w="9525">
            <a:noFill/>
            <a:miter lim="800000"/>
            <a:headEnd/>
            <a:tailEnd/>
          </a:ln>
        </p:spPr>
        <p:txBody>
          <a:bodyPr wrap="none" anchor="ctr"/>
          <a:lstStyle/>
          <a:p>
            <a:endParaRPr lang="en-GB"/>
          </a:p>
        </p:txBody>
      </p:sp>
      <p:sp>
        <p:nvSpPr>
          <p:cNvPr id="13" name="Rectangle 13">
            <a:extLst>
              <a:ext uri="{FF2B5EF4-FFF2-40B4-BE49-F238E27FC236}">
                <a16:creationId xmlns:a16="http://schemas.microsoft.com/office/drawing/2014/main" id="{D9D06072-4EA2-294E-ACCB-03DFCA79ACB8}"/>
              </a:ext>
            </a:extLst>
          </p:cNvPr>
          <p:cNvSpPr>
            <a:spLocks noChangeArrowheads="1"/>
          </p:cNvSpPr>
          <p:nvPr/>
        </p:nvSpPr>
        <p:spPr bwMode="auto">
          <a:xfrm>
            <a:off x="2709838" y="4038795"/>
            <a:ext cx="1968500" cy="217487"/>
          </a:xfrm>
          <a:prstGeom prst="rect">
            <a:avLst/>
          </a:prstGeom>
          <a:solidFill>
            <a:srgbClr val="FF0000"/>
          </a:solidFill>
          <a:ln w="9525">
            <a:noFill/>
            <a:miter lim="800000"/>
            <a:headEnd/>
            <a:tailEnd/>
          </a:ln>
        </p:spPr>
        <p:txBody>
          <a:bodyPr wrap="none" anchor="ctr"/>
          <a:lstStyle/>
          <a:p>
            <a:endParaRPr lang="en-GB"/>
          </a:p>
        </p:txBody>
      </p:sp>
      <p:sp>
        <p:nvSpPr>
          <p:cNvPr id="14" name="Rectangle 14">
            <a:extLst>
              <a:ext uri="{FF2B5EF4-FFF2-40B4-BE49-F238E27FC236}">
                <a16:creationId xmlns:a16="http://schemas.microsoft.com/office/drawing/2014/main" id="{F428E5B1-F919-6D4E-A16C-195BBD39EE29}"/>
              </a:ext>
            </a:extLst>
          </p:cNvPr>
          <p:cNvSpPr>
            <a:spLocks noChangeArrowheads="1"/>
          </p:cNvSpPr>
          <p:nvPr/>
        </p:nvSpPr>
        <p:spPr bwMode="auto">
          <a:xfrm>
            <a:off x="5081563" y="4037207"/>
            <a:ext cx="1965325" cy="219075"/>
          </a:xfrm>
          <a:prstGeom prst="rect">
            <a:avLst/>
          </a:prstGeom>
          <a:solidFill>
            <a:srgbClr val="FFFF00"/>
          </a:solidFill>
          <a:ln w="9525">
            <a:noFill/>
            <a:miter lim="800000"/>
            <a:headEnd/>
            <a:tailEnd/>
          </a:ln>
        </p:spPr>
        <p:txBody>
          <a:bodyPr wrap="none" anchor="ctr"/>
          <a:lstStyle/>
          <a:p>
            <a:endParaRPr lang="en-GB"/>
          </a:p>
        </p:txBody>
      </p:sp>
      <p:sp>
        <p:nvSpPr>
          <p:cNvPr id="15" name="Rectangle 15">
            <a:extLst>
              <a:ext uri="{FF2B5EF4-FFF2-40B4-BE49-F238E27FC236}">
                <a16:creationId xmlns:a16="http://schemas.microsoft.com/office/drawing/2014/main" id="{1CD53917-B7A5-9840-A645-29C20CB09360}"/>
              </a:ext>
            </a:extLst>
          </p:cNvPr>
          <p:cNvSpPr>
            <a:spLocks noChangeArrowheads="1"/>
          </p:cNvSpPr>
          <p:nvPr/>
        </p:nvSpPr>
        <p:spPr bwMode="auto">
          <a:xfrm>
            <a:off x="2709838" y="4657920"/>
            <a:ext cx="1247775" cy="198437"/>
          </a:xfrm>
          <a:prstGeom prst="rect">
            <a:avLst/>
          </a:prstGeom>
          <a:solidFill>
            <a:srgbClr val="FF0000"/>
          </a:solidFill>
          <a:ln w="9525">
            <a:noFill/>
            <a:miter lim="800000"/>
            <a:headEnd/>
            <a:tailEnd/>
          </a:ln>
        </p:spPr>
        <p:txBody>
          <a:bodyPr wrap="none" anchor="ctr"/>
          <a:lstStyle/>
          <a:p>
            <a:endParaRPr lang="en-GB"/>
          </a:p>
        </p:txBody>
      </p:sp>
      <p:sp>
        <p:nvSpPr>
          <p:cNvPr id="16" name="Rectangle 16">
            <a:extLst>
              <a:ext uri="{FF2B5EF4-FFF2-40B4-BE49-F238E27FC236}">
                <a16:creationId xmlns:a16="http://schemas.microsoft.com/office/drawing/2014/main" id="{8239533D-2FB9-354C-A0B1-FF109F071A48}"/>
              </a:ext>
            </a:extLst>
          </p:cNvPr>
          <p:cNvSpPr>
            <a:spLocks noChangeArrowheads="1"/>
          </p:cNvSpPr>
          <p:nvPr/>
        </p:nvSpPr>
        <p:spPr bwMode="auto">
          <a:xfrm>
            <a:off x="3933801" y="4657920"/>
            <a:ext cx="736600" cy="198437"/>
          </a:xfrm>
          <a:prstGeom prst="rect">
            <a:avLst/>
          </a:prstGeom>
          <a:solidFill>
            <a:srgbClr val="FFFF00"/>
          </a:solidFill>
          <a:ln w="9525">
            <a:noFill/>
            <a:miter lim="800000"/>
            <a:headEnd/>
            <a:tailEnd/>
          </a:ln>
        </p:spPr>
        <p:txBody>
          <a:bodyPr wrap="none" anchor="ctr"/>
          <a:lstStyle/>
          <a:p>
            <a:endParaRPr lang="en-GB"/>
          </a:p>
        </p:txBody>
      </p:sp>
      <p:grpSp>
        <p:nvGrpSpPr>
          <p:cNvPr id="17" name="Group 88">
            <a:extLst>
              <a:ext uri="{FF2B5EF4-FFF2-40B4-BE49-F238E27FC236}">
                <a16:creationId xmlns:a16="http://schemas.microsoft.com/office/drawing/2014/main" id="{2D41A5D4-35B4-344F-8DF5-4A071AB517C2}"/>
              </a:ext>
            </a:extLst>
          </p:cNvPr>
          <p:cNvGrpSpPr>
            <a:grpSpLocks/>
          </p:cNvGrpSpPr>
          <p:nvPr/>
        </p:nvGrpSpPr>
        <p:grpSpPr bwMode="auto">
          <a:xfrm>
            <a:off x="5081563" y="4645220"/>
            <a:ext cx="1962150" cy="217487"/>
            <a:chOff x="3032" y="2681"/>
            <a:chExt cx="1236" cy="137"/>
          </a:xfrm>
        </p:grpSpPr>
        <p:sp>
          <p:nvSpPr>
            <p:cNvPr id="18" name="Rectangle 17">
              <a:extLst>
                <a:ext uri="{FF2B5EF4-FFF2-40B4-BE49-F238E27FC236}">
                  <a16:creationId xmlns:a16="http://schemas.microsoft.com/office/drawing/2014/main" id="{85FDB2A1-23AE-5444-8342-2C1E99EFF8BD}"/>
                </a:ext>
              </a:extLst>
            </p:cNvPr>
            <p:cNvSpPr>
              <a:spLocks noChangeArrowheads="1"/>
            </p:cNvSpPr>
            <p:nvPr/>
          </p:nvSpPr>
          <p:spPr bwMode="auto">
            <a:xfrm>
              <a:off x="3032" y="2681"/>
              <a:ext cx="465" cy="137"/>
            </a:xfrm>
            <a:prstGeom prst="rect">
              <a:avLst/>
            </a:prstGeom>
            <a:solidFill>
              <a:srgbClr val="FFFF00"/>
            </a:solidFill>
            <a:ln w="9525">
              <a:noFill/>
              <a:miter lim="800000"/>
              <a:headEnd/>
              <a:tailEnd/>
            </a:ln>
          </p:spPr>
          <p:txBody>
            <a:bodyPr wrap="none" anchor="ctr"/>
            <a:lstStyle/>
            <a:p>
              <a:endParaRPr lang="en-GB"/>
            </a:p>
          </p:txBody>
        </p:sp>
        <p:sp>
          <p:nvSpPr>
            <p:cNvPr id="19" name="Rectangle 18">
              <a:extLst>
                <a:ext uri="{FF2B5EF4-FFF2-40B4-BE49-F238E27FC236}">
                  <a16:creationId xmlns:a16="http://schemas.microsoft.com/office/drawing/2014/main" id="{7848BF9B-8425-9342-BE85-0CE98884CFB6}"/>
                </a:ext>
              </a:extLst>
            </p:cNvPr>
            <p:cNvSpPr>
              <a:spLocks noChangeArrowheads="1"/>
            </p:cNvSpPr>
            <p:nvPr/>
          </p:nvSpPr>
          <p:spPr bwMode="auto">
            <a:xfrm>
              <a:off x="3497" y="2681"/>
              <a:ext cx="108" cy="137"/>
            </a:xfrm>
            <a:prstGeom prst="rect">
              <a:avLst/>
            </a:prstGeom>
            <a:solidFill>
              <a:srgbClr val="FF0000"/>
            </a:solidFill>
            <a:ln w="9525">
              <a:noFill/>
              <a:miter lim="800000"/>
              <a:headEnd/>
              <a:tailEnd/>
            </a:ln>
          </p:spPr>
          <p:txBody>
            <a:bodyPr wrap="none" anchor="ctr"/>
            <a:lstStyle/>
            <a:p>
              <a:endParaRPr lang="en-GB"/>
            </a:p>
          </p:txBody>
        </p:sp>
        <p:sp>
          <p:nvSpPr>
            <p:cNvPr id="20" name="Rectangle 19">
              <a:extLst>
                <a:ext uri="{FF2B5EF4-FFF2-40B4-BE49-F238E27FC236}">
                  <a16:creationId xmlns:a16="http://schemas.microsoft.com/office/drawing/2014/main" id="{11B2E99E-59C1-D04A-A648-EB672B13CAAB}"/>
                </a:ext>
              </a:extLst>
            </p:cNvPr>
            <p:cNvSpPr>
              <a:spLocks noChangeArrowheads="1"/>
            </p:cNvSpPr>
            <p:nvPr/>
          </p:nvSpPr>
          <p:spPr bwMode="auto">
            <a:xfrm>
              <a:off x="3605" y="2681"/>
              <a:ext cx="338" cy="137"/>
            </a:xfrm>
            <a:prstGeom prst="rect">
              <a:avLst/>
            </a:prstGeom>
            <a:solidFill>
              <a:srgbClr val="FFFF00"/>
            </a:solidFill>
            <a:ln w="9525">
              <a:noFill/>
              <a:miter lim="800000"/>
              <a:headEnd/>
              <a:tailEnd/>
            </a:ln>
          </p:spPr>
          <p:txBody>
            <a:bodyPr wrap="none" anchor="ctr"/>
            <a:lstStyle/>
            <a:p>
              <a:endParaRPr lang="en-GB"/>
            </a:p>
          </p:txBody>
        </p:sp>
        <p:sp>
          <p:nvSpPr>
            <p:cNvPr id="21" name="Rectangle 20">
              <a:extLst>
                <a:ext uri="{FF2B5EF4-FFF2-40B4-BE49-F238E27FC236}">
                  <a16:creationId xmlns:a16="http://schemas.microsoft.com/office/drawing/2014/main" id="{429945E1-E81E-0A45-8B4B-804C81BD9570}"/>
                </a:ext>
              </a:extLst>
            </p:cNvPr>
            <p:cNvSpPr>
              <a:spLocks noChangeArrowheads="1"/>
            </p:cNvSpPr>
            <p:nvPr/>
          </p:nvSpPr>
          <p:spPr bwMode="auto">
            <a:xfrm>
              <a:off x="3943" y="2681"/>
              <a:ext cx="325" cy="137"/>
            </a:xfrm>
            <a:prstGeom prst="rect">
              <a:avLst/>
            </a:prstGeom>
            <a:solidFill>
              <a:srgbClr val="FF0000"/>
            </a:solidFill>
            <a:ln w="9525">
              <a:noFill/>
              <a:miter lim="800000"/>
              <a:headEnd/>
              <a:tailEnd/>
            </a:ln>
          </p:spPr>
          <p:txBody>
            <a:bodyPr wrap="none" anchor="ctr"/>
            <a:lstStyle/>
            <a:p>
              <a:endParaRPr lang="en-GB"/>
            </a:p>
          </p:txBody>
        </p:sp>
      </p:grpSp>
      <p:sp>
        <p:nvSpPr>
          <p:cNvPr id="22" name="Rectangle 21">
            <a:extLst>
              <a:ext uri="{FF2B5EF4-FFF2-40B4-BE49-F238E27FC236}">
                <a16:creationId xmlns:a16="http://schemas.microsoft.com/office/drawing/2014/main" id="{024B123C-464B-EF48-879E-CA637F6D657D}"/>
              </a:ext>
            </a:extLst>
          </p:cNvPr>
          <p:cNvSpPr>
            <a:spLocks noChangeArrowheads="1"/>
          </p:cNvSpPr>
          <p:nvPr/>
        </p:nvSpPr>
        <p:spPr bwMode="auto">
          <a:xfrm>
            <a:off x="5078388" y="5388170"/>
            <a:ext cx="1965325" cy="217487"/>
          </a:xfrm>
          <a:prstGeom prst="rect">
            <a:avLst/>
          </a:prstGeom>
          <a:solidFill>
            <a:srgbClr val="FFFF00"/>
          </a:solidFill>
          <a:ln w="9525">
            <a:noFill/>
            <a:miter lim="800000"/>
            <a:headEnd/>
            <a:tailEnd/>
          </a:ln>
        </p:spPr>
        <p:txBody>
          <a:bodyPr wrap="none" anchor="ctr"/>
          <a:lstStyle/>
          <a:p>
            <a:endParaRPr lang="en-GB"/>
          </a:p>
        </p:txBody>
      </p:sp>
      <p:sp>
        <p:nvSpPr>
          <p:cNvPr id="23" name="Rectangle 22">
            <a:extLst>
              <a:ext uri="{FF2B5EF4-FFF2-40B4-BE49-F238E27FC236}">
                <a16:creationId xmlns:a16="http://schemas.microsoft.com/office/drawing/2014/main" id="{151861C7-EA92-4A4B-A51F-4567914FDD8A}"/>
              </a:ext>
            </a:extLst>
          </p:cNvPr>
          <p:cNvSpPr>
            <a:spLocks noChangeArrowheads="1"/>
          </p:cNvSpPr>
          <p:nvPr/>
        </p:nvSpPr>
        <p:spPr bwMode="auto">
          <a:xfrm>
            <a:off x="5819751" y="5388170"/>
            <a:ext cx="385762" cy="217487"/>
          </a:xfrm>
          <a:prstGeom prst="rect">
            <a:avLst/>
          </a:prstGeom>
          <a:solidFill>
            <a:srgbClr val="FF0000"/>
          </a:solidFill>
          <a:ln w="9525">
            <a:noFill/>
            <a:miter lim="800000"/>
            <a:headEnd/>
            <a:tailEnd/>
          </a:ln>
        </p:spPr>
        <p:txBody>
          <a:bodyPr wrap="none" anchor="ctr"/>
          <a:lstStyle/>
          <a:p>
            <a:endParaRPr lang="en-GB"/>
          </a:p>
        </p:txBody>
      </p:sp>
      <p:sp>
        <p:nvSpPr>
          <p:cNvPr id="24" name="Rectangle 23">
            <a:extLst>
              <a:ext uri="{FF2B5EF4-FFF2-40B4-BE49-F238E27FC236}">
                <a16:creationId xmlns:a16="http://schemas.microsoft.com/office/drawing/2014/main" id="{CD16985F-8B72-E04C-AC2F-987FC0234BA2}"/>
              </a:ext>
            </a:extLst>
          </p:cNvPr>
          <p:cNvSpPr>
            <a:spLocks noChangeArrowheads="1"/>
          </p:cNvSpPr>
          <p:nvPr/>
        </p:nvSpPr>
        <p:spPr bwMode="auto">
          <a:xfrm>
            <a:off x="5072038" y="5013520"/>
            <a:ext cx="1968500" cy="219075"/>
          </a:xfrm>
          <a:prstGeom prst="rect">
            <a:avLst/>
          </a:prstGeom>
          <a:solidFill>
            <a:srgbClr val="FF0000"/>
          </a:solidFill>
          <a:ln w="9525">
            <a:noFill/>
            <a:miter lim="800000"/>
            <a:headEnd/>
            <a:tailEnd/>
          </a:ln>
        </p:spPr>
        <p:txBody>
          <a:bodyPr wrap="none" anchor="ctr"/>
          <a:lstStyle/>
          <a:p>
            <a:endParaRPr lang="en-GB"/>
          </a:p>
        </p:txBody>
      </p:sp>
      <p:sp>
        <p:nvSpPr>
          <p:cNvPr id="25" name="Rectangle 24">
            <a:extLst>
              <a:ext uri="{FF2B5EF4-FFF2-40B4-BE49-F238E27FC236}">
                <a16:creationId xmlns:a16="http://schemas.microsoft.com/office/drawing/2014/main" id="{23A21D93-4948-AB4D-9255-82BBC1DBD2A1}"/>
              </a:ext>
            </a:extLst>
          </p:cNvPr>
          <p:cNvSpPr>
            <a:spLocks noChangeArrowheads="1"/>
          </p:cNvSpPr>
          <p:nvPr/>
        </p:nvSpPr>
        <p:spPr bwMode="auto">
          <a:xfrm>
            <a:off x="5338738" y="5013520"/>
            <a:ext cx="184150" cy="219075"/>
          </a:xfrm>
          <a:prstGeom prst="rect">
            <a:avLst/>
          </a:prstGeom>
          <a:solidFill>
            <a:srgbClr val="FFFF00"/>
          </a:solidFill>
          <a:ln w="9525">
            <a:noFill/>
            <a:miter lim="800000"/>
            <a:headEnd/>
            <a:tailEnd/>
          </a:ln>
        </p:spPr>
        <p:txBody>
          <a:bodyPr wrap="none" anchor="ctr"/>
          <a:lstStyle/>
          <a:p>
            <a:endParaRPr lang="en-GB"/>
          </a:p>
        </p:txBody>
      </p:sp>
      <p:sp>
        <p:nvSpPr>
          <p:cNvPr id="26" name="Rectangle 25">
            <a:extLst>
              <a:ext uri="{FF2B5EF4-FFF2-40B4-BE49-F238E27FC236}">
                <a16:creationId xmlns:a16="http://schemas.microsoft.com/office/drawing/2014/main" id="{4B2832DE-BDBD-6149-B322-CAA21183EBA6}"/>
              </a:ext>
            </a:extLst>
          </p:cNvPr>
          <p:cNvSpPr>
            <a:spLocks noChangeArrowheads="1"/>
          </p:cNvSpPr>
          <p:nvPr/>
        </p:nvSpPr>
        <p:spPr bwMode="auto">
          <a:xfrm>
            <a:off x="6329338" y="5013520"/>
            <a:ext cx="382588" cy="219075"/>
          </a:xfrm>
          <a:prstGeom prst="rect">
            <a:avLst/>
          </a:prstGeom>
          <a:solidFill>
            <a:srgbClr val="FFFF00"/>
          </a:solidFill>
          <a:ln w="9525">
            <a:noFill/>
            <a:miter lim="800000"/>
            <a:headEnd/>
            <a:tailEnd/>
          </a:ln>
        </p:spPr>
        <p:txBody>
          <a:bodyPr wrap="none" anchor="ctr"/>
          <a:lstStyle/>
          <a:p>
            <a:endParaRPr lang="en-GB"/>
          </a:p>
        </p:txBody>
      </p:sp>
      <p:sp>
        <p:nvSpPr>
          <p:cNvPr id="27" name="Rectangle 27">
            <a:extLst>
              <a:ext uri="{FF2B5EF4-FFF2-40B4-BE49-F238E27FC236}">
                <a16:creationId xmlns:a16="http://schemas.microsoft.com/office/drawing/2014/main" id="{BF8407A9-9513-9648-BA7F-7C2D6FE95EEF}"/>
              </a:ext>
            </a:extLst>
          </p:cNvPr>
          <p:cNvSpPr>
            <a:spLocks noChangeArrowheads="1"/>
          </p:cNvSpPr>
          <p:nvPr/>
        </p:nvSpPr>
        <p:spPr bwMode="auto">
          <a:xfrm>
            <a:off x="5072038" y="3646682"/>
            <a:ext cx="1968500" cy="219075"/>
          </a:xfrm>
          <a:prstGeom prst="rect">
            <a:avLst/>
          </a:prstGeom>
          <a:solidFill>
            <a:srgbClr val="FF0000"/>
          </a:solidFill>
          <a:ln w="9525">
            <a:noFill/>
            <a:miter lim="800000"/>
            <a:headEnd/>
            <a:tailEnd/>
          </a:ln>
        </p:spPr>
        <p:txBody>
          <a:bodyPr wrap="none" anchor="ctr"/>
          <a:lstStyle/>
          <a:p>
            <a:endParaRPr lang="en-GB"/>
          </a:p>
        </p:txBody>
      </p:sp>
      <p:sp>
        <p:nvSpPr>
          <p:cNvPr id="28" name="Rectangle 28">
            <a:extLst>
              <a:ext uri="{FF2B5EF4-FFF2-40B4-BE49-F238E27FC236}">
                <a16:creationId xmlns:a16="http://schemas.microsoft.com/office/drawing/2014/main" id="{B2095399-57EE-754B-8E20-D2E6B952801B}"/>
              </a:ext>
            </a:extLst>
          </p:cNvPr>
          <p:cNvSpPr>
            <a:spLocks noChangeArrowheads="1"/>
          </p:cNvSpPr>
          <p:nvPr/>
        </p:nvSpPr>
        <p:spPr bwMode="auto">
          <a:xfrm>
            <a:off x="6438876" y="3646682"/>
            <a:ext cx="601662" cy="219075"/>
          </a:xfrm>
          <a:prstGeom prst="rect">
            <a:avLst/>
          </a:prstGeom>
          <a:solidFill>
            <a:srgbClr val="FFFF00"/>
          </a:solidFill>
          <a:ln w="9525">
            <a:noFill/>
            <a:miter lim="800000"/>
            <a:headEnd/>
            <a:tailEnd/>
          </a:ln>
        </p:spPr>
        <p:txBody>
          <a:bodyPr wrap="none" anchor="ctr"/>
          <a:lstStyle/>
          <a:p>
            <a:endParaRPr lang="en-GB"/>
          </a:p>
        </p:txBody>
      </p:sp>
      <p:sp>
        <p:nvSpPr>
          <p:cNvPr id="29" name="Rectangle 30">
            <a:extLst>
              <a:ext uri="{FF2B5EF4-FFF2-40B4-BE49-F238E27FC236}">
                <a16:creationId xmlns:a16="http://schemas.microsoft.com/office/drawing/2014/main" id="{13CC88DE-47DC-014F-99FB-E89E928B7906}"/>
              </a:ext>
            </a:extLst>
          </p:cNvPr>
          <p:cNvSpPr>
            <a:spLocks noChangeArrowheads="1"/>
          </p:cNvSpPr>
          <p:nvPr/>
        </p:nvSpPr>
        <p:spPr bwMode="auto">
          <a:xfrm>
            <a:off x="2424088" y="1952820"/>
            <a:ext cx="1968500" cy="217487"/>
          </a:xfrm>
          <a:prstGeom prst="rect">
            <a:avLst/>
          </a:prstGeom>
          <a:solidFill>
            <a:srgbClr val="FF0000"/>
          </a:solidFill>
          <a:ln w="9525">
            <a:noFill/>
            <a:miter lim="800000"/>
            <a:headEnd/>
            <a:tailEnd/>
          </a:ln>
        </p:spPr>
        <p:txBody>
          <a:bodyPr wrap="none" anchor="ctr"/>
          <a:lstStyle/>
          <a:p>
            <a:endParaRPr lang="en-GB"/>
          </a:p>
        </p:txBody>
      </p:sp>
      <p:sp>
        <p:nvSpPr>
          <p:cNvPr id="30" name="Rectangle 31">
            <a:extLst>
              <a:ext uri="{FF2B5EF4-FFF2-40B4-BE49-F238E27FC236}">
                <a16:creationId xmlns:a16="http://schemas.microsoft.com/office/drawing/2014/main" id="{063FDBC3-2CED-9E40-9623-468D33E43231}"/>
              </a:ext>
            </a:extLst>
          </p:cNvPr>
          <p:cNvSpPr>
            <a:spLocks noChangeArrowheads="1"/>
          </p:cNvSpPr>
          <p:nvPr/>
        </p:nvSpPr>
        <p:spPr bwMode="auto">
          <a:xfrm>
            <a:off x="5294288" y="1951232"/>
            <a:ext cx="1965325" cy="219075"/>
          </a:xfrm>
          <a:prstGeom prst="rect">
            <a:avLst/>
          </a:prstGeom>
          <a:solidFill>
            <a:srgbClr val="FFFF00"/>
          </a:solidFill>
          <a:ln w="9525">
            <a:noFill/>
            <a:miter lim="800000"/>
            <a:headEnd/>
            <a:tailEnd/>
          </a:ln>
        </p:spPr>
        <p:txBody>
          <a:bodyPr wrap="none" anchor="ctr"/>
          <a:lstStyle/>
          <a:p>
            <a:endParaRPr lang="en-GB"/>
          </a:p>
        </p:txBody>
      </p:sp>
      <p:sp>
        <p:nvSpPr>
          <p:cNvPr id="31" name="Line 32">
            <a:extLst>
              <a:ext uri="{FF2B5EF4-FFF2-40B4-BE49-F238E27FC236}">
                <a16:creationId xmlns:a16="http://schemas.microsoft.com/office/drawing/2014/main" id="{775ACFFD-61BC-8A4B-B997-BADE4B14666E}"/>
              </a:ext>
            </a:extLst>
          </p:cNvPr>
          <p:cNvSpPr>
            <a:spLocks noChangeShapeType="1"/>
          </p:cNvSpPr>
          <p:nvPr/>
        </p:nvSpPr>
        <p:spPr bwMode="auto">
          <a:xfrm>
            <a:off x="3482951" y="2198898"/>
            <a:ext cx="823912" cy="395288"/>
          </a:xfrm>
          <a:prstGeom prst="line">
            <a:avLst/>
          </a:prstGeom>
          <a:noFill/>
          <a:ln w="254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32" name="Line 33">
            <a:extLst>
              <a:ext uri="{FF2B5EF4-FFF2-40B4-BE49-F238E27FC236}">
                <a16:creationId xmlns:a16="http://schemas.microsoft.com/office/drawing/2014/main" id="{4E777CBB-C7FE-8441-9AFA-967AE628D78C}"/>
              </a:ext>
            </a:extLst>
          </p:cNvPr>
          <p:cNvSpPr>
            <a:spLocks noChangeShapeType="1"/>
          </p:cNvSpPr>
          <p:nvPr/>
        </p:nvSpPr>
        <p:spPr bwMode="auto">
          <a:xfrm flipH="1">
            <a:off x="5178401" y="2198898"/>
            <a:ext cx="968375" cy="395288"/>
          </a:xfrm>
          <a:prstGeom prst="line">
            <a:avLst/>
          </a:prstGeom>
          <a:noFill/>
          <a:ln w="254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33" name="Line 34">
            <a:extLst>
              <a:ext uri="{FF2B5EF4-FFF2-40B4-BE49-F238E27FC236}">
                <a16:creationId xmlns:a16="http://schemas.microsoft.com/office/drawing/2014/main" id="{AE142E2F-EB41-544F-A1B6-70E9CF456494}"/>
              </a:ext>
            </a:extLst>
          </p:cNvPr>
          <p:cNvSpPr>
            <a:spLocks noChangeShapeType="1"/>
          </p:cNvSpPr>
          <p:nvPr/>
        </p:nvSpPr>
        <p:spPr bwMode="auto">
          <a:xfrm>
            <a:off x="4878363" y="4337245"/>
            <a:ext cx="0" cy="268287"/>
          </a:xfrm>
          <a:prstGeom prst="line">
            <a:avLst/>
          </a:prstGeom>
          <a:noFill/>
          <a:ln w="25400">
            <a:no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34" name="Rectangle 35">
            <a:extLst>
              <a:ext uri="{FF2B5EF4-FFF2-40B4-BE49-F238E27FC236}">
                <a16:creationId xmlns:a16="http://schemas.microsoft.com/office/drawing/2014/main" id="{580BE176-8B18-1541-B8BE-1AE5F97D3672}"/>
              </a:ext>
            </a:extLst>
          </p:cNvPr>
          <p:cNvSpPr>
            <a:spLocks noChangeArrowheads="1"/>
          </p:cNvSpPr>
          <p:nvPr/>
        </p:nvSpPr>
        <p:spPr bwMode="auto">
          <a:xfrm>
            <a:off x="3694088" y="2673545"/>
            <a:ext cx="1968500" cy="217487"/>
          </a:xfrm>
          <a:prstGeom prst="rect">
            <a:avLst/>
          </a:prstGeom>
          <a:solidFill>
            <a:srgbClr val="FF0000"/>
          </a:solidFill>
          <a:ln w="9525">
            <a:noFill/>
            <a:miter lim="800000"/>
            <a:headEnd/>
            <a:tailEnd/>
          </a:ln>
        </p:spPr>
        <p:txBody>
          <a:bodyPr wrap="none" anchor="ctr"/>
          <a:lstStyle/>
          <a:p>
            <a:endParaRPr lang="en-GB"/>
          </a:p>
        </p:txBody>
      </p:sp>
      <p:sp>
        <p:nvSpPr>
          <p:cNvPr id="35" name="Rectangle 36">
            <a:extLst>
              <a:ext uri="{FF2B5EF4-FFF2-40B4-BE49-F238E27FC236}">
                <a16:creationId xmlns:a16="http://schemas.microsoft.com/office/drawing/2014/main" id="{BFADD520-E2D8-214C-947C-8EBEF3D9390A}"/>
              </a:ext>
            </a:extLst>
          </p:cNvPr>
          <p:cNvSpPr>
            <a:spLocks noChangeArrowheads="1"/>
          </p:cNvSpPr>
          <p:nvPr/>
        </p:nvSpPr>
        <p:spPr bwMode="auto">
          <a:xfrm>
            <a:off x="3698851" y="3011682"/>
            <a:ext cx="1965325" cy="219075"/>
          </a:xfrm>
          <a:prstGeom prst="rect">
            <a:avLst/>
          </a:prstGeom>
          <a:solidFill>
            <a:srgbClr val="FFFF00"/>
          </a:solidFill>
          <a:ln w="9525">
            <a:noFill/>
            <a:miter lim="800000"/>
            <a:headEnd/>
            <a:tailEnd/>
          </a:ln>
        </p:spPr>
        <p:txBody>
          <a:bodyPr wrap="none" anchor="ctr"/>
          <a:lstStyle/>
          <a:p>
            <a:endParaRPr lang="en-GB"/>
          </a:p>
        </p:txBody>
      </p:sp>
      <p:sp>
        <p:nvSpPr>
          <p:cNvPr id="36" name="Text Box 37">
            <a:extLst>
              <a:ext uri="{FF2B5EF4-FFF2-40B4-BE49-F238E27FC236}">
                <a16:creationId xmlns:a16="http://schemas.microsoft.com/office/drawing/2014/main" id="{EDE41DDF-7560-2B45-98CC-5E6CE591B750}"/>
              </a:ext>
            </a:extLst>
          </p:cNvPr>
          <p:cNvSpPr txBox="1">
            <a:spLocks noChangeArrowheads="1"/>
          </p:cNvSpPr>
          <p:nvPr/>
        </p:nvSpPr>
        <p:spPr bwMode="auto">
          <a:xfrm>
            <a:off x="1642522" y="2827016"/>
            <a:ext cx="826105"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GB" sz="1800" dirty="0"/>
              <a:t>Gen 1</a:t>
            </a:r>
          </a:p>
        </p:txBody>
      </p:sp>
      <p:sp>
        <p:nvSpPr>
          <p:cNvPr id="37" name="Text Box 38">
            <a:extLst>
              <a:ext uri="{FF2B5EF4-FFF2-40B4-BE49-F238E27FC236}">
                <a16:creationId xmlns:a16="http://schemas.microsoft.com/office/drawing/2014/main" id="{D76E81AE-BE06-F449-9640-B0F942880E00}"/>
              </a:ext>
            </a:extLst>
          </p:cNvPr>
          <p:cNvSpPr txBox="1">
            <a:spLocks noChangeArrowheads="1"/>
          </p:cNvSpPr>
          <p:nvPr/>
        </p:nvSpPr>
        <p:spPr bwMode="auto">
          <a:xfrm>
            <a:off x="1642522" y="3809973"/>
            <a:ext cx="826105"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GB" sz="1800" dirty="0"/>
              <a:t>Gen 2</a:t>
            </a:r>
          </a:p>
        </p:txBody>
      </p:sp>
      <p:sp>
        <p:nvSpPr>
          <p:cNvPr id="38" name="Text Box 39">
            <a:extLst>
              <a:ext uri="{FF2B5EF4-FFF2-40B4-BE49-F238E27FC236}">
                <a16:creationId xmlns:a16="http://schemas.microsoft.com/office/drawing/2014/main" id="{823D5F3A-88DD-FC40-9AF9-351D5209D7A5}"/>
              </a:ext>
            </a:extLst>
          </p:cNvPr>
          <p:cNvSpPr txBox="1">
            <a:spLocks noChangeArrowheads="1"/>
          </p:cNvSpPr>
          <p:nvPr/>
        </p:nvSpPr>
        <p:spPr bwMode="auto">
          <a:xfrm>
            <a:off x="1577644" y="4839451"/>
            <a:ext cx="826105"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GB" sz="1800" dirty="0"/>
              <a:t>Gen 7</a:t>
            </a:r>
          </a:p>
        </p:txBody>
      </p:sp>
      <p:sp>
        <p:nvSpPr>
          <p:cNvPr id="39" name="Text Box 40">
            <a:extLst>
              <a:ext uri="{FF2B5EF4-FFF2-40B4-BE49-F238E27FC236}">
                <a16:creationId xmlns:a16="http://schemas.microsoft.com/office/drawing/2014/main" id="{AAA8EEF6-68F6-0A44-ACB8-F6B8CE36FD90}"/>
              </a:ext>
            </a:extLst>
          </p:cNvPr>
          <p:cNvSpPr txBox="1">
            <a:spLocks noChangeArrowheads="1"/>
          </p:cNvSpPr>
          <p:nvPr/>
        </p:nvSpPr>
        <p:spPr bwMode="auto">
          <a:xfrm rot="5400000">
            <a:off x="1809531" y="4437086"/>
            <a:ext cx="607896"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GB" sz="1800" dirty="0"/>
              <a:t>..….</a:t>
            </a:r>
          </a:p>
        </p:txBody>
      </p:sp>
      <p:grpSp>
        <p:nvGrpSpPr>
          <p:cNvPr id="40" name="Group 61">
            <a:extLst>
              <a:ext uri="{FF2B5EF4-FFF2-40B4-BE49-F238E27FC236}">
                <a16:creationId xmlns:a16="http://schemas.microsoft.com/office/drawing/2014/main" id="{CB70FF63-8E9A-5A4C-B3EA-73D13204B5B0}"/>
              </a:ext>
            </a:extLst>
          </p:cNvPr>
          <p:cNvGrpSpPr>
            <a:grpSpLocks/>
          </p:cNvGrpSpPr>
          <p:nvPr/>
        </p:nvGrpSpPr>
        <p:grpSpPr bwMode="auto">
          <a:xfrm>
            <a:off x="2698726" y="6105720"/>
            <a:ext cx="784225" cy="215900"/>
            <a:chOff x="1531" y="3601"/>
            <a:chExt cx="1072" cy="130"/>
          </a:xfrm>
        </p:grpSpPr>
        <p:sp>
          <p:nvSpPr>
            <p:cNvPr id="41" name="Rectangle 42">
              <a:extLst>
                <a:ext uri="{FF2B5EF4-FFF2-40B4-BE49-F238E27FC236}">
                  <a16:creationId xmlns:a16="http://schemas.microsoft.com/office/drawing/2014/main" id="{99D85FF5-75ED-FA49-B5FE-B5A908A14FAD}"/>
                </a:ext>
              </a:extLst>
            </p:cNvPr>
            <p:cNvSpPr>
              <a:spLocks noChangeArrowheads="1"/>
            </p:cNvSpPr>
            <p:nvPr/>
          </p:nvSpPr>
          <p:spPr bwMode="auto">
            <a:xfrm>
              <a:off x="1531" y="3604"/>
              <a:ext cx="120" cy="125"/>
            </a:xfrm>
            <a:prstGeom prst="rect">
              <a:avLst/>
            </a:prstGeom>
            <a:solidFill>
              <a:srgbClr val="FF0000"/>
            </a:solidFill>
            <a:ln w="9525">
              <a:noFill/>
              <a:miter lim="800000"/>
              <a:headEnd/>
              <a:tailEnd/>
            </a:ln>
          </p:spPr>
          <p:txBody>
            <a:bodyPr wrap="none" anchor="ctr"/>
            <a:lstStyle/>
            <a:p>
              <a:endParaRPr lang="en-GB"/>
            </a:p>
          </p:txBody>
        </p:sp>
        <p:sp>
          <p:nvSpPr>
            <p:cNvPr id="42" name="Rectangle 43">
              <a:extLst>
                <a:ext uri="{FF2B5EF4-FFF2-40B4-BE49-F238E27FC236}">
                  <a16:creationId xmlns:a16="http://schemas.microsoft.com/office/drawing/2014/main" id="{FCD8D814-43F1-6C45-A0C1-74F1E035A909}"/>
                </a:ext>
              </a:extLst>
            </p:cNvPr>
            <p:cNvSpPr>
              <a:spLocks noChangeArrowheads="1"/>
            </p:cNvSpPr>
            <p:nvPr/>
          </p:nvSpPr>
          <p:spPr bwMode="auto">
            <a:xfrm>
              <a:off x="1651" y="3604"/>
              <a:ext cx="168" cy="125"/>
            </a:xfrm>
            <a:prstGeom prst="rect">
              <a:avLst/>
            </a:prstGeom>
            <a:solidFill>
              <a:srgbClr val="FFFF00"/>
            </a:solidFill>
            <a:ln w="9525">
              <a:noFill/>
              <a:miter lim="800000"/>
              <a:headEnd/>
              <a:tailEnd/>
            </a:ln>
          </p:spPr>
          <p:txBody>
            <a:bodyPr wrap="none" anchor="ctr"/>
            <a:lstStyle/>
            <a:p>
              <a:endParaRPr lang="en-GB"/>
            </a:p>
          </p:txBody>
        </p:sp>
        <p:sp>
          <p:nvSpPr>
            <p:cNvPr id="43" name="Rectangle 51">
              <a:extLst>
                <a:ext uri="{FF2B5EF4-FFF2-40B4-BE49-F238E27FC236}">
                  <a16:creationId xmlns:a16="http://schemas.microsoft.com/office/drawing/2014/main" id="{5C0D4BB1-52AC-1E49-A1C9-1DB84FA09C4D}"/>
                </a:ext>
              </a:extLst>
            </p:cNvPr>
            <p:cNvSpPr>
              <a:spLocks noChangeArrowheads="1"/>
            </p:cNvSpPr>
            <p:nvPr/>
          </p:nvSpPr>
          <p:spPr bwMode="auto">
            <a:xfrm>
              <a:off x="1822" y="3601"/>
              <a:ext cx="120" cy="130"/>
            </a:xfrm>
            <a:prstGeom prst="rect">
              <a:avLst/>
            </a:prstGeom>
            <a:solidFill>
              <a:srgbClr val="FF0000"/>
            </a:solidFill>
            <a:ln w="9525">
              <a:noFill/>
              <a:miter lim="800000"/>
              <a:headEnd/>
              <a:tailEnd/>
            </a:ln>
          </p:spPr>
          <p:txBody>
            <a:bodyPr wrap="none" anchor="ctr"/>
            <a:lstStyle/>
            <a:p>
              <a:endParaRPr lang="en-GB"/>
            </a:p>
          </p:txBody>
        </p:sp>
        <p:sp>
          <p:nvSpPr>
            <p:cNvPr id="44" name="Rectangle 52">
              <a:extLst>
                <a:ext uri="{FF2B5EF4-FFF2-40B4-BE49-F238E27FC236}">
                  <a16:creationId xmlns:a16="http://schemas.microsoft.com/office/drawing/2014/main" id="{4D3D44E8-EF40-7747-83C1-FCDABBE1E717}"/>
                </a:ext>
              </a:extLst>
            </p:cNvPr>
            <p:cNvSpPr>
              <a:spLocks noChangeArrowheads="1"/>
            </p:cNvSpPr>
            <p:nvPr/>
          </p:nvSpPr>
          <p:spPr bwMode="auto">
            <a:xfrm>
              <a:off x="1942" y="3604"/>
              <a:ext cx="168" cy="127"/>
            </a:xfrm>
            <a:prstGeom prst="rect">
              <a:avLst/>
            </a:prstGeom>
            <a:solidFill>
              <a:srgbClr val="FFFF00"/>
            </a:solidFill>
            <a:ln w="9525">
              <a:noFill/>
              <a:miter lim="800000"/>
              <a:headEnd/>
              <a:tailEnd/>
            </a:ln>
          </p:spPr>
          <p:txBody>
            <a:bodyPr wrap="none" anchor="ctr"/>
            <a:lstStyle/>
            <a:p>
              <a:endParaRPr lang="en-GB"/>
            </a:p>
          </p:txBody>
        </p:sp>
        <p:sp>
          <p:nvSpPr>
            <p:cNvPr id="45" name="Rectangle 57">
              <a:extLst>
                <a:ext uri="{FF2B5EF4-FFF2-40B4-BE49-F238E27FC236}">
                  <a16:creationId xmlns:a16="http://schemas.microsoft.com/office/drawing/2014/main" id="{487E588D-8E7E-CD44-A0AA-BCCA5C0838CB}"/>
                </a:ext>
              </a:extLst>
            </p:cNvPr>
            <p:cNvSpPr>
              <a:spLocks noChangeArrowheads="1"/>
            </p:cNvSpPr>
            <p:nvPr/>
          </p:nvSpPr>
          <p:spPr bwMode="auto">
            <a:xfrm>
              <a:off x="2115" y="3604"/>
              <a:ext cx="120" cy="125"/>
            </a:xfrm>
            <a:prstGeom prst="rect">
              <a:avLst/>
            </a:prstGeom>
            <a:solidFill>
              <a:srgbClr val="FF0000"/>
            </a:solidFill>
            <a:ln w="9525">
              <a:noFill/>
              <a:miter lim="800000"/>
              <a:headEnd/>
              <a:tailEnd/>
            </a:ln>
          </p:spPr>
          <p:txBody>
            <a:bodyPr wrap="none" anchor="ctr"/>
            <a:lstStyle/>
            <a:p>
              <a:endParaRPr lang="en-GB"/>
            </a:p>
          </p:txBody>
        </p:sp>
        <p:sp>
          <p:nvSpPr>
            <p:cNvPr id="46" name="Rectangle 58">
              <a:extLst>
                <a:ext uri="{FF2B5EF4-FFF2-40B4-BE49-F238E27FC236}">
                  <a16:creationId xmlns:a16="http://schemas.microsoft.com/office/drawing/2014/main" id="{C73629B7-A087-7743-8066-785D19CBDC63}"/>
                </a:ext>
              </a:extLst>
            </p:cNvPr>
            <p:cNvSpPr>
              <a:spLocks noChangeArrowheads="1"/>
            </p:cNvSpPr>
            <p:nvPr/>
          </p:nvSpPr>
          <p:spPr bwMode="auto">
            <a:xfrm>
              <a:off x="2235" y="3604"/>
              <a:ext cx="70" cy="125"/>
            </a:xfrm>
            <a:prstGeom prst="rect">
              <a:avLst/>
            </a:prstGeom>
            <a:solidFill>
              <a:srgbClr val="FFFF00"/>
            </a:solidFill>
            <a:ln w="9525">
              <a:noFill/>
              <a:miter lim="800000"/>
              <a:headEnd/>
              <a:tailEnd/>
            </a:ln>
          </p:spPr>
          <p:txBody>
            <a:bodyPr wrap="none" anchor="ctr"/>
            <a:lstStyle/>
            <a:p>
              <a:endParaRPr lang="en-GB"/>
            </a:p>
          </p:txBody>
        </p:sp>
        <p:sp>
          <p:nvSpPr>
            <p:cNvPr id="47" name="Rectangle 59">
              <a:extLst>
                <a:ext uri="{FF2B5EF4-FFF2-40B4-BE49-F238E27FC236}">
                  <a16:creationId xmlns:a16="http://schemas.microsoft.com/office/drawing/2014/main" id="{BAFA93D2-417C-2749-9993-EF8D95E8A28D}"/>
                </a:ext>
              </a:extLst>
            </p:cNvPr>
            <p:cNvSpPr>
              <a:spLocks noChangeArrowheads="1"/>
            </p:cNvSpPr>
            <p:nvPr/>
          </p:nvSpPr>
          <p:spPr bwMode="auto">
            <a:xfrm>
              <a:off x="2309" y="3601"/>
              <a:ext cx="147" cy="130"/>
            </a:xfrm>
            <a:prstGeom prst="rect">
              <a:avLst/>
            </a:prstGeom>
            <a:solidFill>
              <a:srgbClr val="FF0000"/>
            </a:solidFill>
            <a:ln w="9525">
              <a:noFill/>
              <a:miter lim="800000"/>
              <a:headEnd/>
              <a:tailEnd/>
            </a:ln>
          </p:spPr>
          <p:txBody>
            <a:bodyPr wrap="none" anchor="ctr"/>
            <a:lstStyle/>
            <a:p>
              <a:endParaRPr lang="en-GB"/>
            </a:p>
          </p:txBody>
        </p:sp>
        <p:sp>
          <p:nvSpPr>
            <p:cNvPr id="48" name="Rectangle 60">
              <a:extLst>
                <a:ext uri="{FF2B5EF4-FFF2-40B4-BE49-F238E27FC236}">
                  <a16:creationId xmlns:a16="http://schemas.microsoft.com/office/drawing/2014/main" id="{92A69FFC-6A81-9A46-B1FC-2ADFF1898949}"/>
                </a:ext>
              </a:extLst>
            </p:cNvPr>
            <p:cNvSpPr>
              <a:spLocks noChangeArrowheads="1"/>
            </p:cNvSpPr>
            <p:nvPr/>
          </p:nvSpPr>
          <p:spPr bwMode="auto">
            <a:xfrm>
              <a:off x="2456" y="3604"/>
              <a:ext cx="147" cy="127"/>
            </a:xfrm>
            <a:prstGeom prst="rect">
              <a:avLst/>
            </a:prstGeom>
            <a:solidFill>
              <a:srgbClr val="FFFF00"/>
            </a:solidFill>
            <a:ln w="9525">
              <a:noFill/>
              <a:miter lim="800000"/>
              <a:headEnd/>
              <a:tailEnd/>
            </a:ln>
          </p:spPr>
          <p:txBody>
            <a:bodyPr wrap="none" anchor="ctr"/>
            <a:lstStyle/>
            <a:p>
              <a:endParaRPr lang="en-GB"/>
            </a:p>
          </p:txBody>
        </p:sp>
      </p:grpSp>
      <p:sp>
        <p:nvSpPr>
          <p:cNvPr id="49" name="Rectangle 63">
            <a:extLst>
              <a:ext uri="{FF2B5EF4-FFF2-40B4-BE49-F238E27FC236}">
                <a16:creationId xmlns:a16="http://schemas.microsoft.com/office/drawing/2014/main" id="{3B5956A9-351D-4040-8B55-CAAD0BAD330C}"/>
              </a:ext>
            </a:extLst>
          </p:cNvPr>
          <p:cNvSpPr>
            <a:spLocks noChangeArrowheads="1"/>
          </p:cNvSpPr>
          <p:nvPr/>
        </p:nvSpPr>
        <p:spPr bwMode="auto">
          <a:xfrm>
            <a:off x="3482951" y="6105720"/>
            <a:ext cx="87312" cy="215900"/>
          </a:xfrm>
          <a:prstGeom prst="rect">
            <a:avLst/>
          </a:prstGeom>
          <a:solidFill>
            <a:srgbClr val="FF0000"/>
          </a:solidFill>
          <a:ln w="9525">
            <a:noFill/>
            <a:miter lim="800000"/>
            <a:headEnd/>
            <a:tailEnd/>
          </a:ln>
        </p:spPr>
        <p:txBody>
          <a:bodyPr wrap="none" anchor="ctr"/>
          <a:lstStyle/>
          <a:p>
            <a:endParaRPr lang="en-GB"/>
          </a:p>
        </p:txBody>
      </p:sp>
      <p:sp>
        <p:nvSpPr>
          <p:cNvPr id="50" name="Rectangle 64">
            <a:extLst>
              <a:ext uri="{FF2B5EF4-FFF2-40B4-BE49-F238E27FC236}">
                <a16:creationId xmlns:a16="http://schemas.microsoft.com/office/drawing/2014/main" id="{ADCBE91D-02AC-204A-9AA3-7D18F318F931}"/>
              </a:ext>
            </a:extLst>
          </p:cNvPr>
          <p:cNvSpPr>
            <a:spLocks noChangeArrowheads="1"/>
          </p:cNvSpPr>
          <p:nvPr/>
        </p:nvSpPr>
        <p:spPr bwMode="auto">
          <a:xfrm>
            <a:off x="3570263" y="6105720"/>
            <a:ext cx="123825" cy="215900"/>
          </a:xfrm>
          <a:prstGeom prst="rect">
            <a:avLst/>
          </a:prstGeom>
          <a:solidFill>
            <a:srgbClr val="FFFF00"/>
          </a:solidFill>
          <a:ln w="9525">
            <a:noFill/>
            <a:miter lim="800000"/>
            <a:headEnd/>
            <a:tailEnd/>
          </a:ln>
        </p:spPr>
        <p:txBody>
          <a:bodyPr wrap="none" anchor="ctr"/>
          <a:lstStyle/>
          <a:p>
            <a:endParaRPr lang="en-GB"/>
          </a:p>
        </p:txBody>
      </p:sp>
      <p:sp>
        <p:nvSpPr>
          <p:cNvPr id="51" name="Rectangle 65">
            <a:extLst>
              <a:ext uri="{FF2B5EF4-FFF2-40B4-BE49-F238E27FC236}">
                <a16:creationId xmlns:a16="http://schemas.microsoft.com/office/drawing/2014/main" id="{7C57BA5F-8168-D34D-B62E-5CAFACDD904A}"/>
              </a:ext>
            </a:extLst>
          </p:cNvPr>
          <p:cNvSpPr>
            <a:spLocks noChangeArrowheads="1"/>
          </p:cNvSpPr>
          <p:nvPr/>
        </p:nvSpPr>
        <p:spPr bwMode="auto">
          <a:xfrm>
            <a:off x="3694088" y="6110482"/>
            <a:ext cx="88900" cy="211138"/>
          </a:xfrm>
          <a:prstGeom prst="rect">
            <a:avLst/>
          </a:prstGeom>
          <a:solidFill>
            <a:srgbClr val="FF0000"/>
          </a:solidFill>
          <a:ln w="9525">
            <a:noFill/>
            <a:miter lim="800000"/>
            <a:headEnd/>
            <a:tailEnd/>
          </a:ln>
        </p:spPr>
        <p:txBody>
          <a:bodyPr wrap="none" anchor="ctr"/>
          <a:lstStyle/>
          <a:p>
            <a:endParaRPr lang="en-GB"/>
          </a:p>
        </p:txBody>
      </p:sp>
      <p:sp>
        <p:nvSpPr>
          <p:cNvPr id="52" name="Rectangle 66">
            <a:extLst>
              <a:ext uri="{FF2B5EF4-FFF2-40B4-BE49-F238E27FC236}">
                <a16:creationId xmlns:a16="http://schemas.microsoft.com/office/drawing/2014/main" id="{63C9F2B3-31F4-F842-854E-92DDE38062EF}"/>
              </a:ext>
            </a:extLst>
          </p:cNvPr>
          <p:cNvSpPr>
            <a:spLocks noChangeArrowheads="1"/>
          </p:cNvSpPr>
          <p:nvPr/>
        </p:nvSpPr>
        <p:spPr bwMode="auto">
          <a:xfrm>
            <a:off x="3782988" y="6105720"/>
            <a:ext cx="127000" cy="211137"/>
          </a:xfrm>
          <a:prstGeom prst="rect">
            <a:avLst/>
          </a:prstGeom>
          <a:solidFill>
            <a:srgbClr val="FFFF00"/>
          </a:solidFill>
          <a:ln w="9525">
            <a:noFill/>
            <a:miter lim="800000"/>
            <a:headEnd/>
            <a:tailEnd/>
          </a:ln>
        </p:spPr>
        <p:txBody>
          <a:bodyPr wrap="none" anchor="ctr"/>
          <a:lstStyle/>
          <a:p>
            <a:endParaRPr lang="en-GB"/>
          </a:p>
        </p:txBody>
      </p:sp>
      <p:sp>
        <p:nvSpPr>
          <p:cNvPr id="53" name="Rectangle 67">
            <a:extLst>
              <a:ext uri="{FF2B5EF4-FFF2-40B4-BE49-F238E27FC236}">
                <a16:creationId xmlns:a16="http://schemas.microsoft.com/office/drawing/2014/main" id="{E58F32EC-A955-9F4C-B834-F99D809BC238}"/>
              </a:ext>
            </a:extLst>
          </p:cNvPr>
          <p:cNvSpPr>
            <a:spLocks noChangeArrowheads="1"/>
          </p:cNvSpPr>
          <p:nvPr/>
        </p:nvSpPr>
        <p:spPr bwMode="auto">
          <a:xfrm>
            <a:off x="3909988" y="6105720"/>
            <a:ext cx="87313" cy="215900"/>
          </a:xfrm>
          <a:prstGeom prst="rect">
            <a:avLst/>
          </a:prstGeom>
          <a:solidFill>
            <a:srgbClr val="FF0000"/>
          </a:solidFill>
          <a:ln w="9525">
            <a:noFill/>
            <a:miter lim="800000"/>
            <a:headEnd/>
            <a:tailEnd/>
          </a:ln>
        </p:spPr>
        <p:txBody>
          <a:bodyPr wrap="none" anchor="ctr"/>
          <a:lstStyle/>
          <a:p>
            <a:endParaRPr lang="en-GB"/>
          </a:p>
        </p:txBody>
      </p:sp>
      <p:sp>
        <p:nvSpPr>
          <p:cNvPr id="54" name="Rectangle 68">
            <a:extLst>
              <a:ext uri="{FF2B5EF4-FFF2-40B4-BE49-F238E27FC236}">
                <a16:creationId xmlns:a16="http://schemas.microsoft.com/office/drawing/2014/main" id="{761D6421-34A6-D14E-AA5A-B6A853C5EB02}"/>
              </a:ext>
            </a:extLst>
          </p:cNvPr>
          <p:cNvSpPr>
            <a:spLocks noChangeArrowheads="1"/>
          </p:cNvSpPr>
          <p:nvPr/>
        </p:nvSpPr>
        <p:spPr bwMode="auto">
          <a:xfrm>
            <a:off x="3997301" y="6105720"/>
            <a:ext cx="52387" cy="215900"/>
          </a:xfrm>
          <a:prstGeom prst="rect">
            <a:avLst/>
          </a:prstGeom>
          <a:solidFill>
            <a:srgbClr val="FFFF00"/>
          </a:solidFill>
          <a:ln w="9525">
            <a:noFill/>
            <a:miter lim="800000"/>
            <a:headEnd/>
            <a:tailEnd/>
          </a:ln>
        </p:spPr>
        <p:txBody>
          <a:bodyPr wrap="none" anchor="ctr"/>
          <a:lstStyle/>
          <a:p>
            <a:endParaRPr lang="en-GB"/>
          </a:p>
        </p:txBody>
      </p:sp>
      <p:sp>
        <p:nvSpPr>
          <p:cNvPr id="55" name="Rectangle 69">
            <a:extLst>
              <a:ext uri="{FF2B5EF4-FFF2-40B4-BE49-F238E27FC236}">
                <a16:creationId xmlns:a16="http://schemas.microsoft.com/office/drawing/2014/main" id="{1F400CB1-198B-194D-A226-483328DE4871}"/>
              </a:ext>
            </a:extLst>
          </p:cNvPr>
          <p:cNvSpPr>
            <a:spLocks noChangeArrowheads="1"/>
          </p:cNvSpPr>
          <p:nvPr/>
        </p:nvSpPr>
        <p:spPr bwMode="auto">
          <a:xfrm>
            <a:off x="4052863" y="6110482"/>
            <a:ext cx="106363" cy="206375"/>
          </a:xfrm>
          <a:prstGeom prst="rect">
            <a:avLst/>
          </a:prstGeom>
          <a:solidFill>
            <a:srgbClr val="FF0000"/>
          </a:solidFill>
          <a:ln w="9525">
            <a:noFill/>
            <a:miter lim="800000"/>
            <a:headEnd/>
            <a:tailEnd/>
          </a:ln>
        </p:spPr>
        <p:txBody>
          <a:bodyPr wrap="none" anchor="ctr"/>
          <a:lstStyle/>
          <a:p>
            <a:endParaRPr lang="en-GB"/>
          </a:p>
        </p:txBody>
      </p:sp>
      <p:sp>
        <p:nvSpPr>
          <p:cNvPr id="56" name="Rectangle 70">
            <a:extLst>
              <a:ext uri="{FF2B5EF4-FFF2-40B4-BE49-F238E27FC236}">
                <a16:creationId xmlns:a16="http://schemas.microsoft.com/office/drawing/2014/main" id="{E1B5B332-B2B3-024E-A1A3-2C30544D7335}"/>
              </a:ext>
            </a:extLst>
          </p:cNvPr>
          <p:cNvSpPr>
            <a:spLocks noChangeArrowheads="1"/>
          </p:cNvSpPr>
          <p:nvPr/>
        </p:nvSpPr>
        <p:spPr bwMode="auto">
          <a:xfrm>
            <a:off x="4159226" y="6110482"/>
            <a:ext cx="107950" cy="206375"/>
          </a:xfrm>
          <a:prstGeom prst="rect">
            <a:avLst/>
          </a:prstGeom>
          <a:solidFill>
            <a:srgbClr val="FFFF00"/>
          </a:solidFill>
          <a:ln w="9525">
            <a:noFill/>
            <a:miter lim="800000"/>
            <a:headEnd/>
            <a:tailEnd/>
          </a:ln>
        </p:spPr>
        <p:txBody>
          <a:bodyPr wrap="none" anchor="ctr"/>
          <a:lstStyle/>
          <a:p>
            <a:endParaRPr lang="en-GB"/>
          </a:p>
        </p:txBody>
      </p:sp>
      <p:grpSp>
        <p:nvGrpSpPr>
          <p:cNvPr id="57" name="Group 71">
            <a:extLst>
              <a:ext uri="{FF2B5EF4-FFF2-40B4-BE49-F238E27FC236}">
                <a16:creationId xmlns:a16="http://schemas.microsoft.com/office/drawing/2014/main" id="{E7670824-CB3A-B649-AB0D-D4BED7CF8CED}"/>
              </a:ext>
            </a:extLst>
          </p:cNvPr>
          <p:cNvGrpSpPr>
            <a:grpSpLocks/>
          </p:cNvGrpSpPr>
          <p:nvPr/>
        </p:nvGrpSpPr>
        <p:grpSpPr bwMode="auto">
          <a:xfrm>
            <a:off x="4267176" y="6105720"/>
            <a:ext cx="427037" cy="215900"/>
            <a:chOff x="1531" y="3601"/>
            <a:chExt cx="1072" cy="130"/>
          </a:xfrm>
        </p:grpSpPr>
        <p:sp>
          <p:nvSpPr>
            <p:cNvPr id="58" name="Rectangle 72">
              <a:extLst>
                <a:ext uri="{FF2B5EF4-FFF2-40B4-BE49-F238E27FC236}">
                  <a16:creationId xmlns:a16="http://schemas.microsoft.com/office/drawing/2014/main" id="{6B8FA042-4EB2-F845-A6EB-E7B804FE5663}"/>
                </a:ext>
              </a:extLst>
            </p:cNvPr>
            <p:cNvSpPr>
              <a:spLocks noChangeArrowheads="1"/>
            </p:cNvSpPr>
            <p:nvPr/>
          </p:nvSpPr>
          <p:spPr bwMode="auto">
            <a:xfrm>
              <a:off x="1531" y="3604"/>
              <a:ext cx="120" cy="125"/>
            </a:xfrm>
            <a:prstGeom prst="rect">
              <a:avLst/>
            </a:prstGeom>
            <a:solidFill>
              <a:srgbClr val="FF0000"/>
            </a:solidFill>
            <a:ln w="9525">
              <a:noFill/>
              <a:miter lim="800000"/>
              <a:headEnd/>
              <a:tailEnd/>
            </a:ln>
          </p:spPr>
          <p:txBody>
            <a:bodyPr wrap="none" anchor="ctr"/>
            <a:lstStyle/>
            <a:p>
              <a:endParaRPr lang="en-GB"/>
            </a:p>
          </p:txBody>
        </p:sp>
        <p:sp>
          <p:nvSpPr>
            <p:cNvPr id="59" name="Rectangle 73">
              <a:extLst>
                <a:ext uri="{FF2B5EF4-FFF2-40B4-BE49-F238E27FC236}">
                  <a16:creationId xmlns:a16="http://schemas.microsoft.com/office/drawing/2014/main" id="{F41B612B-99F2-064D-A48E-45EC3D9D8B13}"/>
                </a:ext>
              </a:extLst>
            </p:cNvPr>
            <p:cNvSpPr>
              <a:spLocks noChangeArrowheads="1"/>
            </p:cNvSpPr>
            <p:nvPr/>
          </p:nvSpPr>
          <p:spPr bwMode="auto">
            <a:xfrm>
              <a:off x="1651" y="3604"/>
              <a:ext cx="168" cy="125"/>
            </a:xfrm>
            <a:prstGeom prst="rect">
              <a:avLst/>
            </a:prstGeom>
            <a:solidFill>
              <a:srgbClr val="FFFF00"/>
            </a:solidFill>
            <a:ln w="9525">
              <a:noFill/>
              <a:miter lim="800000"/>
              <a:headEnd/>
              <a:tailEnd/>
            </a:ln>
          </p:spPr>
          <p:txBody>
            <a:bodyPr wrap="none" anchor="ctr"/>
            <a:lstStyle/>
            <a:p>
              <a:endParaRPr lang="en-GB"/>
            </a:p>
          </p:txBody>
        </p:sp>
        <p:sp>
          <p:nvSpPr>
            <p:cNvPr id="60" name="Rectangle 74">
              <a:extLst>
                <a:ext uri="{FF2B5EF4-FFF2-40B4-BE49-F238E27FC236}">
                  <a16:creationId xmlns:a16="http://schemas.microsoft.com/office/drawing/2014/main" id="{352EFC4F-3A1E-1347-B7B9-D4419E0CBD8B}"/>
                </a:ext>
              </a:extLst>
            </p:cNvPr>
            <p:cNvSpPr>
              <a:spLocks noChangeArrowheads="1"/>
            </p:cNvSpPr>
            <p:nvPr/>
          </p:nvSpPr>
          <p:spPr bwMode="auto">
            <a:xfrm>
              <a:off x="1822" y="3601"/>
              <a:ext cx="120" cy="130"/>
            </a:xfrm>
            <a:prstGeom prst="rect">
              <a:avLst/>
            </a:prstGeom>
            <a:solidFill>
              <a:srgbClr val="FF0000"/>
            </a:solidFill>
            <a:ln w="9525">
              <a:noFill/>
              <a:miter lim="800000"/>
              <a:headEnd/>
              <a:tailEnd/>
            </a:ln>
          </p:spPr>
          <p:txBody>
            <a:bodyPr wrap="none" anchor="ctr"/>
            <a:lstStyle/>
            <a:p>
              <a:endParaRPr lang="en-GB"/>
            </a:p>
          </p:txBody>
        </p:sp>
        <p:sp>
          <p:nvSpPr>
            <p:cNvPr id="61" name="Rectangle 75">
              <a:extLst>
                <a:ext uri="{FF2B5EF4-FFF2-40B4-BE49-F238E27FC236}">
                  <a16:creationId xmlns:a16="http://schemas.microsoft.com/office/drawing/2014/main" id="{41AE6FB4-6A07-044C-9E6F-72E54A0B861B}"/>
                </a:ext>
              </a:extLst>
            </p:cNvPr>
            <p:cNvSpPr>
              <a:spLocks noChangeArrowheads="1"/>
            </p:cNvSpPr>
            <p:nvPr/>
          </p:nvSpPr>
          <p:spPr bwMode="auto">
            <a:xfrm>
              <a:off x="1942" y="3604"/>
              <a:ext cx="168" cy="127"/>
            </a:xfrm>
            <a:prstGeom prst="rect">
              <a:avLst/>
            </a:prstGeom>
            <a:solidFill>
              <a:srgbClr val="FFFF00"/>
            </a:solidFill>
            <a:ln w="9525">
              <a:noFill/>
              <a:miter lim="800000"/>
              <a:headEnd/>
              <a:tailEnd/>
            </a:ln>
          </p:spPr>
          <p:txBody>
            <a:bodyPr wrap="none" anchor="ctr"/>
            <a:lstStyle/>
            <a:p>
              <a:endParaRPr lang="en-GB"/>
            </a:p>
          </p:txBody>
        </p:sp>
        <p:sp>
          <p:nvSpPr>
            <p:cNvPr id="62" name="Rectangle 76">
              <a:extLst>
                <a:ext uri="{FF2B5EF4-FFF2-40B4-BE49-F238E27FC236}">
                  <a16:creationId xmlns:a16="http://schemas.microsoft.com/office/drawing/2014/main" id="{EE574A12-6857-E047-B55F-B4445ABBFC08}"/>
                </a:ext>
              </a:extLst>
            </p:cNvPr>
            <p:cNvSpPr>
              <a:spLocks noChangeArrowheads="1"/>
            </p:cNvSpPr>
            <p:nvPr/>
          </p:nvSpPr>
          <p:spPr bwMode="auto">
            <a:xfrm>
              <a:off x="2115" y="3604"/>
              <a:ext cx="120" cy="125"/>
            </a:xfrm>
            <a:prstGeom prst="rect">
              <a:avLst/>
            </a:prstGeom>
            <a:solidFill>
              <a:srgbClr val="FF0000"/>
            </a:solidFill>
            <a:ln w="9525">
              <a:noFill/>
              <a:miter lim="800000"/>
              <a:headEnd/>
              <a:tailEnd/>
            </a:ln>
          </p:spPr>
          <p:txBody>
            <a:bodyPr wrap="none" anchor="ctr"/>
            <a:lstStyle/>
            <a:p>
              <a:endParaRPr lang="en-GB"/>
            </a:p>
          </p:txBody>
        </p:sp>
        <p:sp>
          <p:nvSpPr>
            <p:cNvPr id="63" name="Rectangle 77">
              <a:extLst>
                <a:ext uri="{FF2B5EF4-FFF2-40B4-BE49-F238E27FC236}">
                  <a16:creationId xmlns:a16="http://schemas.microsoft.com/office/drawing/2014/main" id="{70E6416B-83CB-BB48-9D8F-9DAAC329527B}"/>
                </a:ext>
              </a:extLst>
            </p:cNvPr>
            <p:cNvSpPr>
              <a:spLocks noChangeArrowheads="1"/>
            </p:cNvSpPr>
            <p:nvPr/>
          </p:nvSpPr>
          <p:spPr bwMode="auto">
            <a:xfrm>
              <a:off x="2235" y="3604"/>
              <a:ext cx="70" cy="125"/>
            </a:xfrm>
            <a:prstGeom prst="rect">
              <a:avLst/>
            </a:prstGeom>
            <a:solidFill>
              <a:srgbClr val="FFFF00"/>
            </a:solidFill>
            <a:ln w="9525">
              <a:noFill/>
              <a:miter lim="800000"/>
              <a:headEnd/>
              <a:tailEnd/>
            </a:ln>
          </p:spPr>
          <p:txBody>
            <a:bodyPr wrap="none" anchor="ctr"/>
            <a:lstStyle/>
            <a:p>
              <a:endParaRPr lang="en-GB"/>
            </a:p>
          </p:txBody>
        </p:sp>
        <p:sp>
          <p:nvSpPr>
            <p:cNvPr id="64" name="Rectangle 78">
              <a:extLst>
                <a:ext uri="{FF2B5EF4-FFF2-40B4-BE49-F238E27FC236}">
                  <a16:creationId xmlns:a16="http://schemas.microsoft.com/office/drawing/2014/main" id="{EDF5A795-B7A6-DB46-A712-B70899A435DA}"/>
                </a:ext>
              </a:extLst>
            </p:cNvPr>
            <p:cNvSpPr>
              <a:spLocks noChangeArrowheads="1"/>
            </p:cNvSpPr>
            <p:nvPr/>
          </p:nvSpPr>
          <p:spPr bwMode="auto">
            <a:xfrm>
              <a:off x="2309" y="3601"/>
              <a:ext cx="147" cy="130"/>
            </a:xfrm>
            <a:prstGeom prst="rect">
              <a:avLst/>
            </a:prstGeom>
            <a:solidFill>
              <a:srgbClr val="FF0000"/>
            </a:solidFill>
            <a:ln w="9525">
              <a:noFill/>
              <a:miter lim="800000"/>
              <a:headEnd/>
              <a:tailEnd/>
            </a:ln>
          </p:spPr>
          <p:txBody>
            <a:bodyPr wrap="none" anchor="ctr"/>
            <a:lstStyle/>
            <a:p>
              <a:endParaRPr lang="en-GB"/>
            </a:p>
          </p:txBody>
        </p:sp>
        <p:sp>
          <p:nvSpPr>
            <p:cNvPr id="65" name="Rectangle 79">
              <a:extLst>
                <a:ext uri="{FF2B5EF4-FFF2-40B4-BE49-F238E27FC236}">
                  <a16:creationId xmlns:a16="http://schemas.microsoft.com/office/drawing/2014/main" id="{461A56F9-A8BF-C54A-88CE-47FB363E9D4E}"/>
                </a:ext>
              </a:extLst>
            </p:cNvPr>
            <p:cNvSpPr>
              <a:spLocks noChangeArrowheads="1"/>
            </p:cNvSpPr>
            <p:nvPr/>
          </p:nvSpPr>
          <p:spPr bwMode="auto">
            <a:xfrm>
              <a:off x="2456" y="3604"/>
              <a:ext cx="147" cy="127"/>
            </a:xfrm>
            <a:prstGeom prst="rect">
              <a:avLst/>
            </a:prstGeom>
            <a:solidFill>
              <a:srgbClr val="FFFF00"/>
            </a:solidFill>
            <a:ln w="9525">
              <a:noFill/>
              <a:miter lim="800000"/>
              <a:headEnd/>
              <a:tailEnd/>
            </a:ln>
          </p:spPr>
          <p:txBody>
            <a:bodyPr wrap="none" anchor="ctr"/>
            <a:lstStyle/>
            <a:p>
              <a:endParaRPr lang="en-GB"/>
            </a:p>
          </p:txBody>
        </p:sp>
      </p:grpSp>
      <p:grpSp>
        <p:nvGrpSpPr>
          <p:cNvPr id="66" name="Group 97">
            <a:extLst>
              <a:ext uri="{FF2B5EF4-FFF2-40B4-BE49-F238E27FC236}">
                <a16:creationId xmlns:a16="http://schemas.microsoft.com/office/drawing/2014/main" id="{34832CC9-267F-0649-8EE8-0E04861E7F3D}"/>
              </a:ext>
            </a:extLst>
          </p:cNvPr>
          <p:cNvGrpSpPr>
            <a:grpSpLocks/>
          </p:cNvGrpSpPr>
          <p:nvPr/>
        </p:nvGrpSpPr>
        <p:grpSpPr bwMode="auto">
          <a:xfrm>
            <a:off x="5070451" y="6110482"/>
            <a:ext cx="1976437" cy="219075"/>
            <a:chOff x="3025" y="3590"/>
            <a:chExt cx="1245" cy="138"/>
          </a:xfrm>
        </p:grpSpPr>
        <p:grpSp>
          <p:nvGrpSpPr>
            <p:cNvPr id="67" name="Group 82">
              <a:extLst>
                <a:ext uri="{FF2B5EF4-FFF2-40B4-BE49-F238E27FC236}">
                  <a16:creationId xmlns:a16="http://schemas.microsoft.com/office/drawing/2014/main" id="{1FBCBE81-34A2-E341-96EF-212EFB19E431}"/>
                </a:ext>
              </a:extLst>
            </p:cNvPr>
            <p:cNvGrpSpPr>
              <a:grpSpLocks/>
            </p:cNvGrpSpPr>
            <p:nvPr/>
          </p:nvGrpSpPr>
          <p:grpSpPr bwMode="auto">
            <a:xfrm>
              <a:off x="3303" y="3590"/>
              <a:ext cx="302" cy="138"/>
              <a:chOff x="3021" y="4046"/>
              <a:chExt cx="1240" cy="138"/>
            </a:xfrm>
          </p:grpSpPr>
          <p:sp>
            <p:nvSpPr>
              <p:cNvPr id="84" name="Rectangle 5">
                <a:extLst>
                  <a:ext uri="{FF2B5EF4-FFF2-40B4-BE49-F238E27FC236}">
                    <a16:creationId xmlns:a16="http://schemas.microsoft.com/office/drawing/2014/main" id="{7A03E1BE-C7D1-3E45-AE86-53351811F195}"/>
                  </a:ext>
                </a:extLst>
              </p:cNvPr>
              <p:cNvSpPr>
                <a:spLocks noChangeArrowheads="1"/>
              </p:cNvSpPr>
              <p:nvPr/>
            </p:nvSpPr>
            <p:spPr bwMode="auto">
              <a:xfrm>
                <a:off x="3415" y="4046"/>
                <a:ext cx="792" cy="138"/>
              </a:xfrm>
              <a:prstGeom prst="rect">
                <a:avLst/>
              </a:prstGeom>
              <a:solidFill>
                <a:srgbClr val="FF0000"/>
              </a:solidFill>
              <a:ln w="9525">
                <a:noFill/>
                <a:miter lim="800000"/>
                <a:headEnd/>
                <a:tailEnd/>
              </a:ln>
            </p:spPr>
            <p:txBody>
              <a:bodyPr wrap="none" anchor="ctr"/>
              <a:lstStyle/>
              <a:p>
                <a:endParaRPr lang="en-GB"/>
              </a:p>
            </p:txBody>
          </p:sp>
          <p:sp>
            <p:nvSpPr>
              <p:cNvPr id="85" name="Rectangle 11">
                <a:extLst>
                  <a:ext uri="{FF2B5EF4-FFF2-40B4-BE49-F238E27FC236}">
                    <a16:creationId xmlns:a16="http://schemas.microsoft.com/office/drawing/2014/main" id="{3575A767-E336-DC4B-AC46-BC12E02B8354}"/>
                  </a:ext>
                </a:extLst>
              </p:cNvPr>
              <p:cNvSpPr>
                <a:spLocks noChangeArrowheads="1"/>
              </p:cNvSpPr>
              <p:nvPr/>
            </p:nvSpPr>
            <p:spPr bwMode="auto">
              <a:xfrm>
                <a:off x="4207" y="4046"/>
                <a:ext cx="54" cy="138"/>
              </a:xfrm>
              <a:prstGeom prst="rect">
                <a:avLst/>
              </a:prstGeom>
              <a:solidFill>
                <a:srgbClr val="FFFF00"/>
              </a:solidFill>
              <a:ln w="9525">
                <a:noFill/>
                <a:miter lim="800000"/>
                <a:headEnd/>
                <a:tailEnd/>
              </a:ln>
            </p:spPr>
            <p:txBody>
              <a:bodyPr wrap="none" anchor="ctr"/>
              <a:lstStyle/>
              <a:p>
                <a:endParaRPr lang="en-GB"/>
              </a:p>
            </p:txBody>
          </p:sp>
          <p:sp>
            <p:nvSpPr>
              <p:cNvPr id="86" name="Rectangle 26">
                <a:extLst>
                  <a:ext uri="{FF2B5EF4-FFF2-40B4-BE49-F238E27FC236}">
                    <a16:creationId xmlns:a16="http://schemas.microsoft.com/office/drawing/2014/main" id="{1312E06D-DA7E-7745-93BC-067E4F835E21}"/>
                  </a:ext>
                </a:extLst>
              </p:cNvPr>
              <p:cNvSpPr>
                <a:spLocks noChangeArrowheads="1"/>
              </p:cNvSpPr>
              <p:nvPr/>
            </p:nvSpPr>
            <p:spPr bwMode="auto">
              <a:xfrm>
                <a:off x="3021" y="4046"/>
                <a:ext cx="577" cy="138"/>
              </a:xfrm>
              <a:prstGeom prst="rect">
                <a:avLst/>
              </a:prstGeom>
              <a:solidFill>
                <a:srgbClr val="FFFF00"/>
              </a:solidFill>
              <a:ln w="9525">
                <a:noFill/>
                <a:miter lim="800000"/>
                <a:headEnd/>
                <a:tailEnd/>
              </a:ln>
            </p:spPr>
            <p:txBody>
              <a:bodyPr wrap="none" anchor="ctr"/>
              <a:lstStyle/>
              <a:p>
                <a:endParaRPr lang="en-GB"/>
              </a:p>
            </p:txBody>
          </p:sp>
        </p:grpSp>
        <p:grpSp>
          <p:nvGrpSpPr>
            <p:cNvPr id="68" name="Group 80">
              <a:extLst>
                <a:ext uri="{FF2B5EF4-FFF2-40B4-BE49-F238E27FC236}">
                  <a16:creationId xmlns:a16="http://schemas.microsoft.com/office/drawing/2014/main" id="{63B4F0AF-EC1D-4C41-8411-19FA40E0476A}"/>
                </a:ext>
              </a:extLst>
            </p:cNvPr>
            <p:cNvGrpSpPr>
              <a:grpSpLocks/>
            </p:cNvGrpSpPr>
            <p:nvPr/>
          </p:nvGrpSpPr>
          <p:grpSpPr bwMode="auto">
            <a:xfrm>
              <a:off x="3025" y="3591"/>
              <a:ext cx="278" cy="137"/>
              <a:chOff x="3025" y="3591"/>
              <a:chExt cx="1236" cy="137"/>
            </a:xfrm>
          </p:grpSpPr>
          <p:sp>
            <p:nvSpPr>
              <p:cNvPr id="80" name="Rectangle 44">
                <a:extLst>
                  <a:ext uri="{FF2B5EF4-FFF2-40B4-BE49-F238E27FC236}">
                    <a16:creationId xmlns:a16="http://schemas.microsoft.com/office/drawing/2014/main" id="{1F2E0BB4-CD06-8047-8874-4835E9CC4933}"/>
                  </a:ext>
                </a:extLst>
              </p:cNvPr>
              <p:cNvSpPr>
                <a:spLocks noChangeArrowheads="1"/>
              </p:cNvSpPr>
              <p:nvPr/>
            </p:nvSpPr>
            <p:spPr bwMode="auto">
              <a:xfrm>
                <a:off x="3025" y="3591"/>
                <a:ext cx="465" cy="137"/>
              </a:xfrm>
              <a:prstGeom prst="rect">
                <a:avLst/>
              </a:prstGeom>
              <a:solidFill>
                <a:srgbClr val="FFFF00"/>
              </a:solidFill>
              <a:ln w="9525">
                <a:noFill/>
                <a:miter lim="800000"/>
                <a:headEnd/>
                <a:tailEnd/>
              </a:ln>
            </p:spPr>
            <p:txBody>
              <a:bodyPr wrap="none" anchor="ctr"/>
              <a:lstStyle/>
              <a:p>
                <a:endParaRPr lang="en-GB"/>
              </a:p>
            </p:txBody>
          </p:sp>
          <p:sp>
            <p:nvSpPr>
              <p:cNvPr id="81" name="Rectangle 45">
                <a:extLst>
                  <a:ext uri="{FF2B5EF4-FFF2-40B4-BE49-F238E27FC236}">
                    <a16:creationId xmlns:a16="http://schemas.microsoft.com/office/drawing/2014/main" id="{76352A48-A7D2-7B45-A0BC-87D1CA4651E3}"/>
                  </a:ext>
                </a:extLst>
              </p:cNvPr>
              <p:cNvSpPr>
                <a:spLocks noChangeArrowheads="1"/>
              </p:cNvSpPr>
              <p:nvPr/>
            </p:nvSpPr>
            <p:spPr bwMode="auto">
              <a:xfrm>
                <a:off x="3490" y="3591"/>
                <a:ext cx="108" cy="137"/>
              </a:xfrm>
              <a:prstGeom prst="rect">
                <a:avLst/>
              </a:prstGeom>
              <a:solidFill>
                <a:srgbClr val="FF0000"/>
              </a:solidFill>
              <a:ln w="9525">
                <a:noFill/>
                <a:miter lim="800000"/>
                <a:headEnd/>
                <a:tailEnd/>
              </a:ln>
            </p:spPr>
            <p:txBody>
              <a:bodyPr wrap="none" anchor="ctr"/>
              <a:lstStyle/>
              <a:p>
                <a:endParaRPr lang="en-GB"/>
              </a:p>
            </p:txBody>
          </p:sp>
          <p:sp>
            <p:nvSpPr>
              <p:cNvPr id="82" name="Rectangle 46">
                <a:extLst>
                  <a:ext uri="{FF2B5EF4-FFF2-40B4-BE49-F238E27FC236}">
                    <a16:creationId xmlns:a16="http://schemas.microsoft.com/office/drawing/2014/main" id="{7C387912-3687-9541-93C1-889631FA9014}"/>
                  </a:ext>
                </a:extLst>
              </p:cNvPr>
              <p:cNvSpPr>
                <a:spLocks noChangeArrowheads="1"/>
              </p:cNvSpPr>
              <p:nvPr/>
            </p:nvSpPr>
            <p:spPr bwMode="auto">
              <a:xfrm>
                <a:off x="3598" y="3591"/>
                <a:ext cx="338" cy="137"/>
              </a:xfrm>
              <a:prstGeom prst="rect">
                <a:avLst/>
              </a:prstGeom>
              <a:solidFill>
                <a:srgbClr val="FFFF00"/>
              </a:solidFill>
              <a:ln w="9525">
                <a:noFill/>
                <a:miter lim="800000"/>
                <a:headEnd/>
                <a:tailEnd/>
              </a:ln>
            </p:spPr>
            <p:txBody>
              <a:bodyPr wrap="none" anchor="ctr"/>
              <a:lstStyle/>
              <a:p>
                <a:endParaRPr lang="en-GB"/>
              </a:p>
            </p:txBody>
          </p:sp>
          <p:sp>
            <p:nvSpPr>
              <p:cNvPr id="83" name="Rectangle 47">
                <a:extLst>
                  <a:ext uri="{FF2B5EF4-FFF2-40B4-BE49-F238E27FC236}">
                    <a16:creationId xmlns:a16="http://schemas.microsoft.com/office/drawing/2014/main" id="{6216624C-7E99-824D-B799-8339C83BA8A8}"/>
                  </a:ext>
                </a:extLst>
              </p:cNvPr>
              <p:cNvSpPr>
                <a:spLocks noChangeArrowheads="1"/>
              </p:cNvSpPr>
              <p:nvPr/>
            </p:nvSpPr>
            <p:spPr bwMode="auto">
              <a:xfrm>
                <a:off x="3936" y="3591"/>
                <a:ext cx="325" cy="137"/>
              </a:xfrm>
              <a:prstGeom prst="rect">
                <a:avLst/>
              </a:prstGeom>
              <a:solidFill>
                <a:srgbClr val="FF0000"/>
              </a:solidFill>
              <a:ln w="9525">
                <a:noFill/>
                <a:miter lim="800000"/>
                <a:headEnd/>
                <a:tailEnd/>
              </a:ln>
            </p:spPr>
            <p:txBody>
              <a:bodyPr wrap="none" anchor="ctr"/>
              <a:lstStyle/>
              <a:p>
                <a:endParaRPr lang="en-GB"/>
              </a:p>
            </p:txBody>
          </p:sp>
        </p:grpSp>
        <p:grpSp>
          <p:nvGrpSpPr>
            <p:cNvPr id="69" name="Group 84">
              <a:extLst>
                <a:ext uri="{FF2B5EF4-FFF2-40B4-BE49-F238E27FC236}">
                  <a16:creationId xmlns:a16="http://schemas.microsoft.com/office/drawing/2014/main" id="{D7540004-FB88-5447-BBE3-AFACCC2D3081}"/>
                </a:ext>
              </a:extLst>
            </p:cNvPr>
            <p:cNvGrpSpPr>
              <a:grpSpLocks/>
            </p:cNvGrpSpPr>
            <p:nvPr/>
          </p:nvGrpSpPr>
          <p:grpSpPr bwMode="auto">
            <a:xfrm>
              <a:off x="3605" y="3590"/>
              <a:ext cx="284" cy="138"/>
              <a:chOff x="3019" y="3823"/>
              <a:chExt cx="1240" cy="138"/>
            </a:xfrm>
          </p:grpSpPr>
          <p:sp>
            <p:nvSpPr>
              <p:cNvPr id="77" name="Rectangle 85">
                <a:extLst>
                  <a:ext uri="{FF2B5EF4-FFF2-40B4-BE49-F238E27FC236}">
                    <a16:creationId xmlns:a16="http://schemas.microsoft.com/office/drawing/2014/main" id="{16B45B04-C6F5-3148-88A0-2DC1CE4FABC4}"/>
                  </a:ext>
                </a:extLst>
              </p:cNvPr>
              <p:cNvSpPr>
                <a:spLocks noChangeArrowheads="1"/>
              </p:cNvSpPr>
              <p:nvPr/>
            </p:nvSpPr>
            <p:spPr bwMode="auto">
              <a:xfrm>
                <a:off x="3019" y="3823"/>
                <a:ext cx="1240" cy="138"/>
              </a:xfrm>
              <a:prstGeom prst="rect">
                <a:avLst/>
              </a:prstGeom>
              <a:solidFill>
                <a:srgbClr val="FF0000"/>
              </a:solidFill>
              <a:ln w="9525">
                <a:noFill/>
                <a:miter lim="800000"/>
                <a:headEnd/>
                <a:tailEnd/>
              </a:ln>
            </p:spPr>
            <p:txBody>
              <a:bodyPr wrap="none" anchor="ctr"/>
              <a:lstStyle/>
              <a:p>
                <a:endParaRPr lang="en-GB"/>
              </a:p>
            </p:txBody>
          </p:sp>
          <p:sp>
            <p:nvSpPr>
              <p:cNvPr id="78" name="Rectangle 86">
                <a:extLst>
                  <a:ext uri="{FF2B5EF4-FFF2-40B4-BE49-F238E27FC236}">
                    <a16:creationId xmlns:a16="http://schemas.microsoft.com/office/drawing/2014/main" id="{28431CE1-1378-7549-A372-021ABA70043C}"/>
                  </a:ext>
                </a:extLst>
              </p:cNvPr>
              <p:cNvSpPr>
                <a:spLocks noChangeArrowheads="1"/>
              </p:cNvSpPr>
              <p:nvPr/>
            </p:nvSpPr>
            <p:spPr bwMode="auto">
              <a:xfrm>
                <a:off x="3187" y="3823"/>
                <a:ext cx="116" cy="138"/>
              </a:xfrm>
              <a:prstGeom prst="rect">
                <a:avLst/>
              </a:prstGeom>
              <a:solidFill>
                <a:srgbClr val="FFFF00"/>
              </a:solidFill>
              <a:ln w="9525">
                <a:noFill/>
                <a:miter lim="800000"/>
                <a:headEnd/>
                <a:tailEnd/>
              </a:ln>
            </p:spPr>
            <p:txBody>
              <a:bodyPr wrap="none" anchor="ctr"/>
              <a:lstStyle/>
              <a:p>
                <a:endParaRPr lang="en-GB"/>
              </a:p>
            </p:txBody>
          </p:sp>
          <p:sp>
            <p:nvSpPr>
              <p:cNvPr id="79" name="Rectangle 87">
                <a:extLst>
                  <a:ext uri="{FF2B5EF4-FFF2-40B4-BE49-F238E27FC236}">
                    <a16:creationId xmlns:a16="http://schemas.microsoft.com/office/drawing/2014/main" id="{79E6302D-86C0-3846-B267-F4BE81FDCC1E}"/>
                  </a:ext>
                </a:extLst>
              </p:cNvPr>
              <p:cNvSpPr>
                <a:spLocks noChangeArrowheads="1"/>
              </p:cNvSpPr>
              <p:nvPr/>
            </p:nvSpPr>
            <p:spPr bwMode="auto">
              <a:xfrm>
                <a:off x="3811" y="3823"/>
                <a:ext cx="241" cy="138"/>
              </a:xfrm>
              <a:prstGeom prst="rect">
                <a:avLst/>
              </a:prstGeom>
              <a:solidFill>
                <a:srgbClr val="FFFF00"/>
              </a:solidFill>
              <a:ln w="9525">
                <a:noFill/>
                <a:miter lim="800000"/>
                <a:headEnd/>
                <a:tailEnd/>
              </a:ln>
            </p:spPr>
            <p:txBody>
              <a:bodyPr wrap="none" anchor="ctr"/>
              <a:lstStyle/>
              <a:p>
                <a:endParaRPr lang="en-GB"/>
              </a:p>
            </p:txBody>
          </p:sp>
        </p:grpSp>
        <p:grpSp>
          <p:nvGrpSpPr>
            <p:cNvPr id="70" name="Group 89">
              <a:extLst>
                <a:ext uri="{FF2B5EF4-FFF2-40B4-BE49-F238E27FC236}">
                  <a16:creationId xmlns:a16="http://schemas.microsoft.com/office/drawing/2014/main" id="{C774B102-C1C4-E241-BB95-970398405E7A}"/>
                </a:ext>
              </a:extLst>
            </p:cNvPr>
            <p:cNvGrpSpPr>
              <a:grpSpLocks/>
            </p:cNvGrpSpPr>
            <p:nvPr/>
          </p:nvGrpSpPr>
          <p:grpSpPr bwMode="auto">
            <a:xfrm>
              <a:off x="3887" y="3590"/>
              <a:ext cx="239" cy="137"/>
              <a:chOff x="3032" y="2681"/>
              <a:chExt cx="1236" cy="137"/>
            </a:xfrm>
          </p:grpSpPr>
          <p:sp>
            <p:nvSpPr>
              <p:cNvPr id="73" name="Rectangle 90">
                <a:extLst>
                  <a:ext uri="{FF2B5EF4-FFF2-40B4-BE49-F238E27FC236}">
                    <a16:creationId xmlns:a16="http://schemas.microsoft.com/office/drawing/2014/main" id="{2C9BF98D-59F0-2D4F-B831-B4E189D9C057}"/>
                  </a:ext>
                </a:extLst>
              </p:cNvPr>
              <p:cNvSpPr>
                <a:spLocks noChangeArrowheads="1"/>
              </p:cNvSpPr>
              <p:nvPr/>
            </p:nvSpPr>
            <p:spPr bwMode="auto">
              <a:xfrm>
                <a:off x="3032" y="2681"/>
                <a:ext cx="465" cy="137"/>
              </a:xfrm>
              <a:prstGeom prst="rect">
                <a:avLst/>
              </a:prstGeom>
              <a:solidFill>
                <a:srgbClr val="FFFF00"/>
              </a:solidFill>
              <a:ln w="9525">
                <a:noFill/>
                <a:miter lim="800000"/>
                <a:headEnd/>
                <a:tailEnd/>
              </a:ln>
            </p:spPr>
            <p:txBody>
              <a:bodyPr wrap="none" anchor="ctr"/>
              <a:lstStyle/>
              <a:p>
                <a:endParaRPr lang="en-GB"/>
              </a:p>
            </p:txBody>
          </p:sp>
          <p:sp>
            <p:nvSpPr>
              <p:cNvPr id="74" name="Rectangle 91">
                <a:extLst>
                  <a:ext uri="{FF2B5EF4-FFF2-40B4-BE49-F238E27FC236}">
                    <a16:creationId xmlns:a16="http://schemas.microsoft.com/office/drawing/2014/main" id="{FEA15E26-E331-A14E-BF6F-BAC93A51FF3C}"/>
                  </a:ext>
                </a:extLst>
              </p:cNvPr>
              <p:cNvSpPr>
                <a:spLocks noChangeArrowheads="1"/>
              </p:cNvSpPr>
              <p:nvPr/>
            </p:nvSpPr>
            <p:spPr bwMode="auto">
              <a:xfrm>
                <a:off x="3497" y="2681"/>
                <a:ext cx="108" cy="137"/>
              </a:xfrm>
              <a:prstGeom prst="rect">
                <a:avLst/>
              </a:prstGeom>
              <a:solidFill>
                <a:srgbClr val="FF0000"/>
              </a:solidFill>
              <a:ln w="9525">
                <a:noFill/>
                <a:miter lim="800000"/>
                <a:headEnd/>
                <a:tailEnd/>
              </a:ln>
            </p:spPr>
            <p:txBody>
              <a:bodyPr wrap="none" anchor="ctr"/>
              <a:lstStyle/>
              <a:p>
                <a:endParaRPr lang="en-GB"/>
              </a:p>
            </p:txBody>
          </p:sp>
          <p:sp>
            <p:nvSpPr>
              <p:cNvPr id="75" name="Rectangle 92">
                <a:extLst>
                  <a:ext uri="{FF2B5EF4-FFF2-40B4-BE49-F238E27FC236}">
                    <a16:creationId xmlns:a16="http://schemas.microsoft.com/office/drawing/2014/main" id="{36EB40FD-A965-F749-9D28-A379AE6524B1}"/>
                  </a:ext>
                </a:extLst>
              </p:cNvPr>
              <p:cNvSpPr>
                <a:spLocks noChangeArrowheads="1"/>
              </p:cNvSpPr>
              <p:nvPr/>
            </p:nvSpPr>
            <p:spPr bwMode="auto">
              <a:xfrm>
                <a:off x="3605" y="2681"/>
                <a:ext cx="338" cy="137"/>
              </a:xfrm>
              <a:prstGeom prst="rect">
                <a:avLst/>
              </a:prstGeom>
              <a:solidFill>
                <a:srgbClr val="FFFF00"/>
              </a:solidFill>
              <a:ln w="9525">
                <a:noFill/>
                <a:miter lim="800000"/>
                <a:headEnd/>
                <a:tailEnd/>
              </a:ln>
            </p:spPr>
            <p:txBody>
              <a:bodyPr wrap="none" anchor="ctr"/>
              <a:lstStyle/>
              <a:p>
                <a:endParaRPr lang="en-GB"/>
              </a:p>
            </p:txBody>
          </p:sp>
          <p:sp>
            <p:nvSpPr>
              <p:cNvPr id="76" name="Rectangle 93">
                <a:extLst>
                  <a:ext uri="{FF2B5EF4-FFF2-40B4-BE49-F238E27FC236}">
                    <a16:creationId xmlns:a16="http://schemas.microsoft.com/office/drawing/2014/main" id="{D10839F0-6119-D14B-AAEA-FB93CA83E823}"/>
                  </a:ext>
                </a:extLst>
              </p:cNvPr>
              <p:cNvSpPr>
                <a:spLocks noChangeArrowheads="1"/>
              </p:cNvSpPr>
              <p:nvPr/>
            </p:nvSpPr>
            <p:spPr bwMode="auto">
              <a:xfrm>
                <a:off x="3943" y="2681"/>
                <a:ext cx="325" cy="137"/>
              </a:xfrm>
              <a:prstGeom prst="rect">
                <a:avLst/>
              </a:prstGeom>
              <a:solidFill>
                <a:srgbClr val="FF0000"/>
              </a:solidFill>
              <a:ln w="9525">
                <a:noFill/>
                <a:miter lim="800000"/>
                <a:headEnd/>
                <a:tailEnd/>
              </a:ln>
            </p:spPr>
            <p:txBody>
              <a:bodyPr wrap="none" anchor="ctr"/>
              <a:lstStyle/>
              <a:p>
                <a:endParaRPr lang="en-GB"/>
              </a:p>
            </p:txBody>
          </p:sp>
        </p:grpSp>
        <p:sp>
          <p:nvSpPr>
            <p:cNvPr id="71" name="Rectangle 94">
              <a:extLst>
                <a:ext uri="{FF2B5EF4-FFF2-40B4-BE49-F238E27FC236}">
                  <a16:creationId xmlns:a16="http://schemas.microsoft.com/office/drawing/2014/main" id="{FB6533AC-9FF1-D84A-930E-096BEE6B203F}"/>
                </a:ext>
              </a:extLst>
            </p:cNvPr>
            <p:cNvSpPr>
              <a:spLocks noChangeArrowheads="1"/>
            </p:cNvSpPr>
            <p:nvPr/>
          </p:nvSpPr>
          <p:spPr bwMode="auto">
            <a:xfrm>
              <a:off x="4126" y="3591"/>
              <a:ext cx="144" cy="136"/>
            </a:xfrm>
            <a:prstGeom prst="rect">
              <a:avLst/>
            </a:prstGeom>
            <a:solidFill>
              <a:srgbClr val="FF0000"/>
            </a:solidFill>
            <a:ln w="9525">
              <a:noFill/>
              <a:miter lim="800000"/>
              <a:headEnd/>
              <a:tailEnd/>
            </a:ln>
          </p:spPr>
          <p:txBody>
            <a:bodyPr wrap="none" anchor="ctr"/>
            <a:lstStyle/>
            <a:p>
              <a:endParaRPr lang="en-GB"/>
            </a:p>
          </p:txBody>
        </p:sp>
        <p:sp>
          <p:nvSpPr>
            <p:cNvPr id="72" name="Rectangle 95">
              <a:extLst>
                <a:ext uri="{FF2B5EF4-FFF2-40B4-BE49-F238E27FC236}">
                  <a16:creationId xmlns:a16="http://schemas.microsoft.com/office/drawing/2014/main" id="{D925A2DC-073E-EC42-B12C-6626ED0F72FD}"/>
                </a:ext>
              </a:extLst>
            </p:cNvPr>
            <p:cNvSpPr>
              <a:spLocks noChangeArrowheads="1"/>
            </p:cNvSpPr>
            <p:nvPr/>
          </p:nvSpPr>
          <p:spPr bwMode="auto">
            <a:xfrm>
              <a:off x="4126" y="3591"/>
              <a:ext cx="27" cy="136"/>
            </a:xfrm>
            <a:prstGeom prst="rect">
              <a:avLst/>
            </a:prstGeom>
            <a:solidFill>
              <a:srgbClr val="FFFF00"/>
            </a:solidFill>
            <a:ln w="9525">
              <a:noFill/>
              <a:miter lim="800000"/>
              <a:headEnd/>
              <a:tailEnd/>
            </a:ln>
          </p:spPr>
          <p:txBody>
            <a:bodyPr wrap="none" anchor="ctr"/>
            <a:lstStyle/>
            <a:p>
              <a:endParaRPr lang="en-GB"/>
            </a:p>
          </p:txBody>
        </p:sp>
      </p:grpSp>
      <p:sp>
        <p:nvSpPr>
          <p:cNvPr id="87" name="Text Box 98">
            <a:extLst>
              <a:ext uri="{FF2B5EF4-FFF2-40B4-BE49-F238E27FC236}">
                <a16:creationId xmlns:a16="http://schemas.microsoft.com/office/drawing/2014/main" id="{13629B99-7F4B-D64E-AFFF-71BF3217C1D2}"/>
              </a:ext>
            </a:extLst>
          </p:cNvPr>
          <p:cNvSpPr txBox="1">
            <a:spLocks noChangeArrowheads="1"/>
          </p:cNvSpPr>
          <p:nvPr/>
        </p:nvSpPr>
        <p:spPr bwMode="auto">
          <a:xfrm>
            <a:off x="1514144" y="6039045"/>
            <a:ext cx="697627"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GB" sz="1800" dirty="0"/>
              <a:t>Gen r</a:t>
            </a:r>
          </a:p>
        </p:txBody>
      </p:sp>
      <p:sp>
        <p:nvSpPr>
          <p:cNvPr id="88" name="Text Box 40">
            <a:extLst>
              <a:ext uri="{FF2B5EF4-FFF2-40B4-BE49-F238E27FC236}">
                <a16:creationId xmlns:a16="http://schemas.microsoft.com/office/drawing/2014/main" id="{6CCD8BC7-4029-6140-860C-188AC9B62B61}"/>
              </a:ext>
            </a:extLst>
          </p:cNvPr>
          <p:cNvSpPr txBox="1">
            <a:spLocks noChangeArrowheads="1"/>
          </p:cNvSpPr>
          <p:nvPr/>
        </p:nvSpPr>
        <p:spPr bwMode="auto">
          <a:xfrm rot="5400000">
            <a:off x="1808979" y="5610250"/>
            <a:ext cx="607896"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GB" sz="1800" dirty="0"/>
              <a:t>..….</a:t>
            </a:r>
          </a:p>
        </p:txBody>
      </p:sp>
      <p:sp>
        <p:nvSpPr>
          <p:cNvPr id="89" name="TextBox 88">
            <a:extLst>
              <a:ext uri="{FF2B5EF4-FFF2-40B4-BE49-F238E27FC236}">
                <a16:creationId xmlns:a16="http://schemas.microsoft.com/office/drawing/2014/main" id="{F2EF3D89-7EDE-4C40-B5C0-2AC5209D96AE}"/>
              </a:ext>
            </a:extLst>
          </p:cNvPr>
          <p:cNvSpPr txBox="1"/>
          <p:nvPr/>
        </p:nvSpPr>
        <p:spPr>
          <a:xfrm>
            <a:off x="2777845" y="1457837"/>
            <a:ext cx="1410212" cy="400110"/>
          </a:xfrm>
          <a:prstGeom prst="rect">
            <a:avLst/>
          </a:prstGeom>
          <a:noFill/>
        </p:spPr>
        <p:txBody>
          <a:bodyPr wrap="none" rtlCol="0">
            <a:spAutoFit/>
          </a:bodyPr>
          <a:lstStyle/>
          <a:p>
            <a:r>
              <a:rPr lang="en-US" sz="2000" b="1" dirty="0">
                <a:solidFill>
                  <a:srgbClr val="FF0000"/>
                </a:solidFill>
              </a:rPr>
              <a:t>Local Pop</a:t>
            </a:r>
          </a:p>
        </p:txBody>
      </p:sp>
      <p:sp>
        <p:nvSpPr>
          <p:cNvPr id="90" name="TextBox 89">
            <a:extLst>
              <a:ext uri="{FF2B5EF4-FFF2-40B4-BE49-F238E27FC236}">
                <a16:creationId xmlns:a16="http://schemas.microsoft.com/office/drawing/2014/main" id="{9EA992AF-D540-4C4E-9CDE-F66398C01901}"/>
              </a:ext>
            </a:extLst>
          </p:cNvPr>
          <p:cNvSpPr txBox="1"/>
          <p:nvPr/>
        </p:nvSpPr>
        <p:spPr>
          <a:xfrm>
            <a:off x="5587721" y="1442448"/>
            <a:ext cx="1110776" cy="400110"/>
          </a:xfrm>
          <a:prstGeom prst="rect">
            <a:avLst/>
          </a:prstGeom>
          <a:noFill/>
        </p:spPr>
        <p:txBody>
          <a:bodyPr wrap="none" rtlCol="0">
            <a:spAutoFit/>
          </a:bodyPr>
          <a:lstStyle/>
          <a:p>
            <a:r>
              <a:rPr lang="en-US" sz="2000" b="1" dirty="0">
                <a:solidFill>
                  <a:srgbClr val="D7CE00"/>
                </a:solidFill>
              </a:rPr>
              <a:t>Migrant</a:t>
            </a:r>
          </a:p>
        </p:txBody>
      </p:sp>
      <p:sp>
        <p:nvSpPr>
          <p:cNvPr id="92" name="Text Box 37">
            <a:extLst>
              <a:ext uri="{FF2B5EF4-FFF2-40B4-BE49-F238E27FC236}">
                <a16:creationId xmlns:a16="http://schemas.microsoft.com/office/drawing/2014/main" id="{6D029D22-E25F-AD4A-A55A-3BBA559A987D}"/>
              </a:ext>
            </a:extLst>
          </p:cNvPr>
          <p:cNvSpPr txBox="1">
            <a:spLocks noChangeArrowheads="1"/>
          </p:cNvSpPr>
          <p:nvPr/>
        </p:nvSpPr>
        <p:spPr bwMode="auto">
          <a:xfrm>
            <a:off x="1577644" y="1850229"/>
            <a:ext cx="826105"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GB" sz="1800" dirty="0"/>
              <a:t>Gen 0</a:t>
            </a:r>
          </a:p>
        </p:txBody>
      </p:sp>
    </p:spTree>
    <p:extLst>
      <p:ext uri="{BB962C8B-B14F-4D97-AF65-F5344CB8AC3E}">
        <p14:creationId xmlns:p14="http://schemas.microsoft.com/office/powerpoint/2010/main" val="36983430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sp>
        <p:nvSpPr>
          <p:cNvPr id="3" name="Content Placeholder 2"/>
          <p:cNvSpPr>
            <a:spLocks noGrp="1"/>
          </p:cNvSpPr>
          <p:nvPr>
            <p:ph idx="1"/>
          </p:nvPr>
        </p:nvSpPr>
        <p:spPr>
          <a:xfrm>
            <a:off x="220018" y="1684352"/>
            <a:ext cx="8489950" cy="3457575"/>
          </a:xfrm>
        </p:spPr>
        <p:txBody>
          <a:bodyPr/>
          <a:lstStyle/>
          <a:p>
            <a:r>
              <a:rPr lang="en-US" sz="2000" dirty="0"/>
              <a:t>Genetic </a:t>
            </a:r>
            <a:r>
              <a:rPr lang="en-US" sz="2000" dirty="0" err="1"/>
              <a:t>recombinations</a:t>
            </a:r>
            <a:r>
              <a:rPr lang="en-US" sz="2000" dirty="0"/>
              <a:t> are well modeled by a Poisson random variable (</a:t>
            </a:r>
            <a:r>
              <a:rPr lang="en-US" sz="2000" dirty="0" err="1"/>
              <a:t>Falush</a:t>
            </a:r>
            <a:r>
              <a:rPr lang="en-US" sz="2000" dirty="0"/>
              <a:t> et al, </a:t>
            </a:r>
            <a:r>
              <a:rPr lang="en-US" sz="2000" i="1" dirty="0"/>
              <a:t>Genetics</a:t>
            </a:r>
            <a:r>
              <a:rPr lang="en-US" sz="2000" dirty="0"/>
              <a:t>, 2003) </a:t>
            </a:r>
            <a:r>
              <a:rPr lang="en-US" sz="2000" dirty="0">
                <a:sym typeface="Wingdings" pitchFamily="2" charset="2"/>
              </a:rPr>
              <a:t> </a:t>
            </a:r>
            <a:r>
              <a:rPr lang="en-US" sz="2000" dirty="0"/>
              <a:t>where the time between ‘arrivals’ of a Poisson process follows an exponential distribution. </a:t>
            </a:r>
          </a:p>
          <a:p>
            <a:pPr marL="0" indent="0">
              <a:buNone/>
            </a:pPr>
            <a:endParaRPr lang="en-US" sz="2000" dirty="0"/>
          </a:p>
          <a:p>
            <a:pPr marL="0" indent="0">
              <a:buNone/>
            </a:pPr>
            <a:endParaRPr lang="en-US" sz="2000" dirty="0"/>
          </a:p>
          <a:p>
            <a:pPr marL="0" indent="0">
              <a:buNone/>
            </a:pPr>
            <a:endParaRPr lang="en-US" sz="2000" dirty="0"/>
          </a:p>
          <a:p>
            <a:r>
              <a:rPr lang="en-US" sz="2000" dirty="0"/>
              <a:t>The length of red and yellow depends on the number of recombination's that have occurred. </a:t>
            </a:r>
          </a:p>
          <a:p>
            <a:pPr lvl="1"/>
            <a:r>
              <a:rPr lang="en-US" sz="2000" dirty="0" err="1"/>
              <a:t>Eg</a:t>
            </a:r>
            <a:r>
              <a:rPr lang="en-US" sz="2000" dirty="0"/>
              <a:t>. a continuous tract is one in which no ancestry-breaking </a:t>
            </a:r>
            <a:r>
              <a:rPr lang="en-US" sz="2000" dirty="0" err="1"/>
              <a:t>recombinations</a:t>
            </a:r>
            <a:r>
              <a:rPr lang="en-US" sz="2000" dirty="0"/>
              <a:t> have occurred. </a:t>
            </a:r>
          </a:p>
          <a:p>
            <a:pPr lvl="1"/>
            <a:r>
              <a:rPr lang="en-US" sz="2000" dirty="0"/>
              <a:t>Thus, tract length distribution should be exponential. </a:t>
            </a:r>
          </a:p>
          <a:p>
            <a:pPr marL="457200" lvl="1" indent="0">
              <a:buNone/>
            </a:pPr>
            <a:endParaRPr lang="en-US" sz="2000" dirty="0"/>
          </a:p>
          <a:p>
            <a:r>
              <a:rPr lang="en-US" sz="2000" dirty="0"/>
              <a:t>Can we use this distribution to approximate the number of generations since admixture? </a:t>
            </a:r>
          </a:p>
          <a:p>
            <a:endParaRPr lang="en-US" sz="2000" dirty="0"/>
          </a:p>
          <a:p>
            <a:endParaRPr lang="en-US" sz="2000" dirty="0"/>
          </a:p>
        </p:txBody>
      </p:sp>
      <p:sp>
        <p:nvSpPr>
          <p:cNvPr id="54" name="TextBox 53"/>
          <p:cNvSpPr txBox="1"/>
          <p:nvPr/>
        </p:nvSpPr>
        <p:spPr>
          <a:xfrm>
            <a:off x="246340" y="503674"/>
            <a:ext cx="8761734" cy="1015663"/>
          </a:xfrm>
          <a:prstGeom prst="rect">
            <a:avLst/>
          </a:prstGeom>
          <a:noFill/>
        </p:spPr>
        <p:txBody>
          <a:bodyPr wrap="square" rtlCol="0">
            <a:spAutoFit/>
          </a:bodyPr>
          <a:lstStyle/>
          <a:p>
            <a:pPr algn="ctr"/>
            <a:r>
              <a:rPr lang="en-US" sz="3000" b="1" dirty="0">
                <a:solidFill>
                  <a:schemeClr val="accent2"/>
                </a:solidFill>
              </a:rPr>
              <a:t>LD decays with genetic distance and this can be used for admixture inference</a:t>
            </a:r>
          </a:p>
        </p:txBody>
      </p:sp>
      <p:grpSp>
        <p:nvGrpSpPr>
          <p:cNvPr id="4" name="Group 3">
            <a:extLst>
              <a:ext uri="{FF2B5EF4-FFF2-40B4-BE49-F238E27FC236}">
                <a16:creationId xmlns:a16="http://schemas.microsoft.com/office/drawing/2014/main" id="{ED701AE7-68D6-B34D-A1A8-7F4D22466F30}"/>
              </a:ext>
            </a:extLst>
          </p:cNvPr>
          <p:cNvGrpSpPr/>
          <p:nvPr/>
        </p:nvGrpSpPr>
        <p:grpSpPr>
          <a:xfrm>
            <a:off x="996686" y="3093858"/>
            <a:ext cx="2629659" cy="357996"/>
            <a:chOff x="1588620" y="3024667"/>
            <a:chExt cx="1968500" cy="219075"/>
          </a:xfrm>
        </p:grpSpPr>
        <p:sp>
          <p:nvSpPr>
            <p:cNvPr id="6" name="Rectangle 23">
              <a:extLst>
                <a:ext uri="{FF2B5EF4-FFF2-40B4-BE49-F238E27FC236}">
                  <a16:creationId xmlns:a16="http://schemas.microsoft.com/office/drawing/2014/main" id="{DE72B11B-FE1E-1449-AABD-F9DFC5DCD8F9}"/>
                </a:ext>
              </a:extLst>
            </p:cNvPr>
            <p:cNvSpPr>
              <a:spLocks noChangeArrowheads="1"/>
            </p:cNvSpPr>
            <p:nvPr/>
          </p:nvSpPr>
          <p:spPr bwMode="auto">
            <a:xfrm>
              <a:off x="1588620" y="3024667"/>
              <a:ext cx="1968500" cy="219075"/>
            </a:xfrm>
            <a:prstGeom prst="rect">
              <a:avLst/>
            </a:prstGeom>
            <a:solidFill>
              <a:srgbClr val="FF0000"/>
            </a:solidFill>
            <a:ln w="9525">
              <a:noFill/>
              <a:miter lim="800000"/>
              <a:headEnd/>
              <a:tailEnd/>
            </a:ln>
          </p:spPr>
          <p:txBody>
            <a:bodyPr wrap="none" anchor="ctr"/>
            <a:lstStyle/>
            <a:p>
              <a:endParaRPr lang="en-GB"/>
            </a:p>
          </p:txBody>
        </p:sp>
        <p:sp>
          <p:nvSpPr>
            <p:cNvPr id="7" name="Rectangle 24">
              <a:extLst>
                <a:ext uri="{FF2B5EF4-FFF2-40B4-BE49-F238E27FC236}">
                  <a16:creationId xmlns:a16="http://schemas.microsoft.com/office/drawing/2014/main" id="{F260CC1D-3F63-4B48-8227-E87427AAADAF}"/>
                </a:ext>
              </a:extLst>
            </p:cNvPr>
            <p:cNvSpPr>
              <a:spLocks noChangeArrowheads="1"/>
            </p:cNvSpPr>
            <p:nvPr/>
          </p:nvSpPr>
          <p:spPr bwMode="auto">
            <a:xfrm>
              <a:off x="1855320" y="3024667"/>
              <a:ext cx="184150" cy="219075"/>
            </a:xfrm>
            <a:prstGeom prst="rect">
              <a:avLst/>
            </a:prstGeom>
            <a:solidFill>
              <a:srgbClr val="FFFF00"/>
            </a:solidFill>
            <a:ln w="9525">
              <a:noFill/>
              <a:miter lim="800000"/>
              <a:headEnd/>
              <a:tailEnd/>
            </a:ln>
          </p:spPr>
          <p:txBody>
            <a:bodyPr wrap="none" anchor="ctr"/>
            <a:lstStyle/>
            <a:p>
              <a:endParaRPr lang="en-GB"/>
            </a:p>
          </p:txBody>
        </p:sp>
        <p:sp>
          <p:nvSpPr>
            <p:cNvPr id="8" name="Rectangle 25">
              <a:extLst>
                <a:ext uri="{FF2B5EF4-FFF2-40B4-BE49-F238E27FC236}">
                  <a16:creationId xmlns:a16="http://schemas.microsoft.com/office/drawing/2014/main" id="{207AD5E1-27FD-9740-B8FB-6BC65C71AF43}"/>
                </a:ext>
              </a:extLst>
            </p:cNvPr>
            <p:cNvSpPr>
              <a:spLocks noChangeArrowheads="1"/>
            </p:cNvSpPr>
            <p:nvPr/>
          </p:nvSpPr>
          <p:spPr bwMode="auto">
            <a:xfrm>
              <a:off x="2845920" y="3024667"/>
              <a:ext cx="382588" cy="219075"/>
            </a:xfrm>
            <a:prstGeom prst="rect">
              <a:avLst/>
            </a:prstGeom>
            <a:solidFill>
              <a:srgbClr val="FFFF00"/>
            </a:solidFill>
            <a:ln w="9525">
              <a:noFill/>
              <a:miter lim="800000"/>
              <a:headEnd/>
              <a:tailEnd/>
            </a:ln>
          </p:spPr>
          <p:txBody>
            <a:bodyPr wrap="none" anchor="ctr"/>
            <a:lstStyle/>
            <a:p>
              <a:endParaRPr lang="en-GB"/>
            </a:p>
          </p:txBody>
        </p:sp>
      </p:grpSp>
      <p:pic>
        <p:nvPicPr>
          <p:cNvPr id="5" name="Picture 4">
            <a:extLst>
              <a:ext uri="{FF2B5EF4-FFF2-40B4-BE49-F238E27FC236}">
                <a16:creationId xmlns:a16="http://schemas.microsoft.com/office/drawing/2014/main" id="{914C4361-1499-8042-AC71-D7D1846E5D04}"/>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4572000" y="2929956"/>
            <a:ext cx="3314700" cy="685800"/>
          </a:xfrm>
          <a:prstGeom prst="rect">
            <a:avLst/>
          </a:prstGeom>
        </p:spPr>
      </p:pic>
    </p:spTree>
    <p:extLst>
      <p:ext uri="{BB962C8B-B14F-4D97-AF65-F5344CB8AC3E}">
        <p14:creationId xmlns:p14="http://schemas.microsoft.com/office/powerpoint/2010/main" val="32922851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pic>
        <p:nvPicPr>
          <p:cNvPr id="51" name="Picture 50" descr="Screen Shot 2018-10-26 at 09.57.08.png"/>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61192" y="2284423"/>
            <a:ext cx="6462304" cy="4236399"/>
          </a:xfrm>
          <a:prstGeom prst="rect">
            <a:avLst/>
          </a:prstGeom>
        </p:spPr>
      </p:pic>
      <p:sp>
        <p:nvSpPr>
          <p:cNvPr id="54" name="TextBox 53"/>
          <p:cNvSpPr txBox="1"/>
          <p:nvPr/>
        </p:nvSpPr>
        <p:spPr>
          <a:xfrm>
            <a:off x="246340" y="503674"/>
            <a:ext cx="8761734" cy="1015663"/>
          </a:xfrm>
          <a:prstGeom prst="rect">
            <a:avLst/>
          </a:prstGeom>
          <a:noFill/>
        </p:spPr>
        <p:txBody>
          <a:bodyPr wrap="square" rtlCol="0">
            <a:spAutoFit/>
          </a:bodyPr>
          <a:lstStyle/>
          <a:p>
            <a:pPr algn="ctr"/>
            <a:r>
              <a:rPr lang="en-US" sz="3000" b="1" dirty="0">
                <a:solidFill>
                  <a:schemeClr val="accent2"/>
                </a:solidFill>
              </a:rPr>
              <a:t>LD decays with genetic distance and this can be used for admixture inference</a:t>
            </a:r>
          </a:p>
        </p:txBody>
      </p:sp>
      <p:sp>
        <p:nvSpPr>
          <p:cNvPr id="2" name="TextBox 1">
            <a:extLst>
              <a:ext uri="{FF2B5EF4-FFF2-40B4-BE49-F238E27FC236}">
                <a16:creationId xmlns:a16="http://schemas.microsoft.com/office/drawing/2014/main" id="{BB710A50-D575-ED42-8047-DD755CB27AF5}"/>
              </a:ext>
            </a:extLst>
          </p:cNvPr>
          <p:cNvSpPr txBox="1"/>
          <p:nvPr/>
        </p:nvSpPr>
        <p:spPr>
          <a:xfrm rot="16200000">
            <a:off x="-107243" y="4217955"/>
            <a:ext cx="2890535" cy="369332"/>
          </a:xfrm>
          <a:prstGeom prst="rect">
            <a:avLst/>
          </a:prstGeom>
          <a:noFill/>
        </p:spPr>
        <p:txBody>
          <a:bodyPr wrap="none" rtlCol="0">
            <a:spAutoFit/>
          </a:bodyPr>
          <a:lstStyle/>
          <a:p>
            <a:r>
              <a:rPr lang="en-US" dirty="0"/>
              <a:t>Linkage disequilibrium (r2)</a:t>
            </a:r>
          </a:p>
        </p:txBody>
      </p:sp>
      <p:grpSp>
        <p:nvGrpSpPr>
          <p:cNvPr id="11" name="Group 10">
            <a:extLst>
              <a:ext uri="{FF2B5EF4-FFF2-40B4-BE49-F238E27FC236}">
                <a16:creationId xmlns:a16="http://schemas.microsoft.com/office/drawing/2014/main" id="{709AD251-7E4A-544E-80F8-D7A5A1CE49AF}"/>
              </a:ext>
            </a:extLst>
          </p:cNvPr>
          <p:cNvGrpSpPr/>
          <p:nvPr/>
        </p:nvGrpSpPr>
        <p:grpSpPr>
          <a:xfrm>
            <a:off x="1338024" y="1699286"/>
            <a:ext cx="2629659" cy="357996"/>
            <a:chOff x="1588620" y="3024667"/>
            <a:chExt cx="1968500" cy="219075"/>
          </a:xfrm>
        </p:grpSpPr>
        <p:sp>
          <p:nvSpPr>
            <p:cNvPr id="12" name="Rectangle 23">
              <a:extLst>
                <a:ext uri="{FF2B5EF4-FFF2-40B4-BE49-F238E27FC236}">
                  <a16:creationId xmlns:a16="http://schemas.microsoft.com/office/drawing/2014/main" id="{9DD04A4F-68F6-114B-9F95-E9D702F2F433}"/>
                </a:ext>
              </a:extLst>
            </p:cNvPr>
            <p:cNvSpPr>
              <a:spLocks noChangeArrowheads="1"/>
            </p:cNvSpPr>
            <p:nvPr/>
          </p:nvSpPr>
          <p:spPr bwMode="auto">
            <a:xfrm>
              <a:off x="1588620" y="3024667"/>
              <a:ext cx="1968500" cy="219075"/>
            </a:xfrm>
            <a:prstGeom prst="rect">
              <a:avLst/>
            </a:prstGeom>
            <a:solidFill>
              <a:srgbClr val="FF0000"/>
            </a:solidFill>
            <a:ln w="9525">
              <a:noFill/>
              <a:miter lim="800000"/>
              <a:headEnd/>
              <a:tailEnd/>
            </a:ln>
          </p:spPr>
          <p:txBody>
            <a:bodyPr wrap="none" anchor="ctr"/>
            <a:lstStyle/>
            <a:p>
              <a:endParaRPr lang="en-GB"/>
            </a:p>
          </p:txBody>
        </p:sp>
        <p:sp>
          <p:nvSpPr>
            <p:cNvPr id="13" name="Rectangle 24">
              <a:extLst>
                <a:ext uri="{FF2B5EF4-FFF2-40B4-BE49-F238E27FC236}">
                  <a16:creationId xmlns:a16="http://schemas.microsoft.com/office/drawing/2014/main" id="{549D17D6-77F8-344A-8101-BF93661B7F1D}"/>
                </a:ext>
              </a:extLst>
            </p:cNvPr>
            <p:cNvSpPr>
              <a:spLocks noChangeArrowheads="1"/>
            </p:cNvSpPr>
            <p:nvPr/>
          </p:nvSpPr>
          <p:spPr bwMode="auto">
            <a:xfrm>
              <a:off x="1855320" y="3024667"/>
              <a:ext cx="184150" cy="219075"/>
            </a:xfrm>
            <a:prstGeom prst="rect">
              <a:avLst/>
            </a:prstGeom>
            <a:solidFill>
              <a:srgbClr val="FFFF00"/>
            </a:solidFill>
            <a:ln w="9525">
              <a:noFill/>
              <a:miter lim="800000"/>
              <a:headEnd/>
              <a:tailEnd/>
            </a:ln>
          </p:spPr>
          <p:txBody>
            <a:bodyPr wrap="none" anchor="ctr"/>
            <a:lstStyle/>
            <a:p>
              <a:endParaRPr lang="en-GB"/>
            </a:p>
          </p:txBody>
        </p:sp>
        <p:sp>
          <p:nvSpPr>
            <p:cNvPr id="14" name="Rectangle 25">
              <a:extLst>
                <a:ext uri="{FF2B5EF4-FFF2-40B4-BE49-F238E27FC236}">
                  <a16:creationId xmlns:a16="http://schemas.microsoft.com/office/drawing/2014/main" id="{7FBF2D73-B35D-444F-9436-A92C1E7BC5A8}"/>
                </a:ext>
              </a:extLst>
            </p:cNvPr>
            <p:cNvSpPr>
              <a:spLocks noChangeArrowheads="1"/>
            </p:cNvSpPr>
            <p:nvPr/>
          </p:nvSpPr>
          <p:spPr bwMode="auto">
            <a:xfrm>
              <a:off x="2845920" y="3024667"/>
              <a:ext cx="382588" cy="219075"/>
            </a:xfrm>
            <a:prstGeom prst="rect">
              <a:avLst/>
            </a:prstGeom>
            <a:solidFill>
              <a:srgbClr val="FFFF00"/>
            </a:solidFill>
            <a:ln w="9525">
              <a:noFill/>
              <a:miter lim="800000"/>
              <a:headEnd/>
              <a:tailEnd/>
            </a:ln>
          </p:spPr>
          <p:txBody>
            <a:bodyPr wrap="none" anchor="ctr"/>
            <a:lstStyle/>
            <a:p>
              <a:endParaRPr lang="en-GB"/>
            </a:p>
          </p:txBody>
        </p:sp>
      </p:grpSp>
      <p:pic>
        <p:nvPicPr>
          <p:cNvPr id="15" name="Picture 14">
            <a:extLst>
              <a:ext uri="{FF2B5EF4-FFF2-40B4-BE49-F238E27FC236}">
                <a16:creationId xmlns:a16="http://schemas.microsoft.com/office/drawing/2014/main" id="{5D10B229-92A4-7843-81B4-26D413FC7AB6}"/>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4913338" y="1535384"/>
            <a:ext cx="3314700" cy="685800"/>
          </a:xfrm>
          <a:prstGeom prst="rect">
            <a:avLst/>
          </a:prstGeom>
        </p:spPr>
      </p:pic>
    </p:spTree>
    <p:extLst>
      <p:ext uri="{BB962C8B-B14F-4D97-AF65-F5344CB8AC3E}">
        <p14:creationId xmlns:p14="http://schemas.microsoft.com/office/powerpoint/2010/main" val="1553395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C3EF25E9-7282-5542-BA5C-B922B667A8DE}"/>
              </a:ext>
            </a:extLst>
          </p:cNvPr>
          <p:cNvSpPr txBox="1">
            <a:spLocks/>
          </p:cNvSpPr>
          <p:nvPr/>
        </p:nvSpPr>
        <p:spPr bwMode="auto">
          <a:xfrm>
            <a:off x="513586" y="764901"/>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Genetic structure: </a:t>
            </a:r>
            <a:br>
              <a:rPr lang="en-US" sz="2400" kern="0" dirty="0"/>
            </a:br>
            <a:r>
              <a:rPr lang="en-US" sz="2400" kern="0" dirty="0"/>
              <a:t>spotting patterns in genetic variation</a:t>
            </a:r>
          </a:p>
        </p:txBody>
      </p:sp>
      <p:sp>
        <p:nvSpPr>
          <p:cNvPr id="10" name="TextBox 9">
            <a:extLst>
              <a:ext uri="{FF2B5EF4-FFF2-40B4-BE49-F238E27FC236}">
                <a16:creationId xmlns:a16="http://schemas.microsoft.com/office/drawing/2014/main" id="{DA7F3C2E-48A4-7E40-9F55-F23D189A5785}"/>
              </a:ext>
            </a:extLst>
          </p:cNvPr>
          <p:cNvSpPr txBox="1"/>
          <p:nvPr/>
        </p:nvSpPr>
        <p:spPr>
          <a:xfrm>
            <a:off x="88694" y="1692557"/>
            <a:ext cx="6665607" cy="338554"/>
          </a:xfrm>
          <a:prstGeom prst="rect">
            <a:avLst/>
          </a:prstGeom>
          <a:noFill/>
        </p:spPr>
        <p:txBody>
          <a:bodyPr wrap="none" rtlCol="0">
            <a:spAutoFit/>
          </a:bodyPr>
          <a:lstStyle/>
          <a:p>
            <a:r>
              <a:rPr lang="en-US" sz="1600" dirty="0"/>
              <a:t>Genetic variation correlates with geography (Genes mirror geography)  </a:t>
            </a:r>
          </a:p>
        </p:txBody>
      </p:sp>
      <p:pic>
        <p:nvPicPr>
          <p:cNvPr id="1028" name="Picture 4" descr="figure 1">
            <a:extLst>
              <a:ext uri="{FF2B5EF4-FFF2-40B4-BE49-F238E27FC236}">
                <a16:creationId xmlns:a16="http://schemas.microsoft.com/office/drawing/2014/main" id="{C0D7E431-0ED4-5341-BE5B-8F7FB3A1276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39238"/>
          <a:stretch/>
        </p:blipFill>
        <p:spPr bwMode="auto">
          <a:xfrm>
            <a:off x="88694" y="2044338"/>
            <a:ext cx="5289550" cy="416705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DAFBD7DB-B09E-7448-9FAC-5CAAD52AE4A7}"/>
              </a:ext>
            </a:extLst>
          </p:cNvPr>
          <p:cNvSpPr txBox="1"/>
          <p:nvPr/>
        </p:nvSpPr>
        <p:spPr>
          <a:xfrm>
            <a:off x="265389" y="6211389"/>
            <a:ext cx="3211135" cy="369332"/>
          </a:xfrm>
          <a:prstGeom prst="rect">
            <a:avLst/>
          </a:prstGeom>
          <a:noFill/>
        </p:spPr>
        <p:txBody>
          <a:bodyPr wrap="none" rtlCol="0">
            <a:spAutoFit/>
          </a:bodyPr>
          <a:lstStyle/>
          <a:p>
            <a:r>
              <a:rPr lang="en-US" dirty="0" err="1"/>
              <a:t>Novembre</a:t>
            </a:r>
            <a:r>
              <a:rPr lang="en-US" dirty="0"/>
              <a:t> et al, Nature, 2008</a:t>
            </a:r>
          </a:p>
        </p:txBody>
      </p:sp>
      <p:sp>
        <p:nvSpPr>
          <p:cNvPr id="14" name="TextBox 13">
            <a:extLst>
              <a:ext uri="{FF2B5EF4-FFF2-40B4-BE49-F238E27FC236}">
                <a16:creationId xmlns:a16="http://schemas.microsoft.com/office/drawing/2014/main" id="{903F5C94-F46B-7C42-ABC2-1AF76F281B17}"/>
              </a:ext>
            </a:extLst>
          </p:cNvPr>
          <p:cNvSpPr txBox="1"/>
          <p:nvPr/>
        </p:nvSpPr>
        <p:spPr>
          <a:xfrm>
            <a:off x="4033199" y="4006360"/>
            <a:ext cx="5121402" cy="2062103"/>
          </a:xfrm>
          <a:prstGeom prst="rect">
            <a:avLst/>
          </a:prstGeom>
          <a:noFill/>
        </p:spPr>
        <p:txBody>
          <a:bodyPr wrap="none" rtlCol="0">
            <a:spAutoFit/>
          </a:bodyPr>
          <a:lstStyle/>
          <a:p>
            <a:pPr marL="285750" indent="-285750">
              <a:buFont typeface="Arial" panose="020B0604020202020204" pitchFamily="34" charset="0"/>
              <a:buChar char="•"/>
            </a:pPr>
            <a:r>
              <a:rPr lang="en-US" sz="1600" dirty="0"/>
              <a:t>PCA is a great &amp; easy way to </a:t>
            </a:r>
            <a:r>
              <a:rPr lang="en-US" sz="1600" dirty="0" err="1"/>
              <a:t>visualise</a:t>
            </a:r>
            <a:r>
              <a:rPr lang="en-US" sz="1600" dirty="0"/>
              <a:t> </a:t>
            </a:r>
            <a:br>
              <a:rPr lang="en-US" sz="1600" dirty="0"/>
            </a:br>
            <a:r>
              <a:rPr lang="en-US" sz="1600" dirty="0"/>
              <a:t>genetic structure</a:t>
            </a:r>
            <a:br>
              <a:rPr lang="en-US" sz="1600" dirty="0"/>
            </a:br>
            <a:endParaRPr lang="en-US" sz="1600" dirty="0"/>
          </a:p>
          <a:p>
            <a:pPr marL="285750" indent="-285750">
              <a:buFont typeface="Arial" panose="020B0604020202020204" pitchFamily="34" charset="0"/>
              <a:buChar char="•"/>
            </a:pPr>
            <a:r>
              <a:rPr lang="en-US" sz="1600" dirty="0"/>
              <a:t>Requires no prior knowledge</a:t>
            </a:r>
            <a:br>
              <a:rPr lang="en-US" sz="1600" dirty="0"/>
            </a:br>
            <a:endParaRPr lang="en-US" sz="1600" dirty="0"/>
          </a:p>
          <a:p>
            <a:pPr marL="285750" indent="-285750">
              <a:buFont typeface="Arial" panose="020B0604020202020204" pitchFamily="34" charset="0"/>
              <a:buChar char="•"/>
            </a:pPr>
            <a:r>
              <a:rPr lang="en-US" sz="1600" dirty="0"/>
              <a:t>But cannot quantify finer-scale structure and</a:t>
            </a:r>
            <a:br>
              <a:rPr lang="en-US" sz="1600" dirty="0"/>
            </a:br>
            <a:r>
              <a:rPr lang="en-US" sz="1600" dirty="0"/>
              <a:t>difficulties attributing to specific evolutionary events</a:t>
            </a:r>
          </a:p>
          <a:p>
            <a:pPr marL="285750"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22474423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sp>
        <p:nvSpPr>
          <p:cNvPr id="2" name="Title 1"/>
          <p:cNvSpPr>
            <a:spLocks noGrp="1"/>
          </p:cNvSpPr>
          <p:nvPr>
            <p:ph type="title"/>
          </p:nvPr>
        </p:nvSpPr>
        <p:spPr>
          <a:xfrm>
            <a:off x="37352" y="545570"/>
            <a:ext cx="9108716" cy="1296988"/>
          </a:xfrm>
        </p:spPr>
        <p:txBody>
          <a:bodyPr/>
          <a:lstStyle/>
          <a:p>
            <a:r>
              <a:rPr lang="en-US" dirty="0"/>
              <a:t>Inferring admixture events in human populations</a:t>
            </a:r>
          </a:p>
        </p:txBody>
      </p:sp>
      <p:sp>
        <p:nvSpPr>
          <p:cNvPr id="3" name="Content Placeholder 2"/>
          <p:cNvSpPr>
            <a:spLocks noGrp="1"/>
          </p:cNvSpPr>
          <p:nvPr>
            <p:ph idx="1"/>
          </p:nvPr>
        </p:nvSpPr>
        <p:spPr>
          <a:xfrm>
            <a:off x="327025" y="1168894"/>
            <a:ext cx="8489950" cy="3457575"/>
          </a:xfrm>
        </p:spPr>
        <p:txBody>
          <a:bodyPr/>
          <a:lstStyle/>
          <a:p>
            <a:r>
              <a:rPr lang="en-US" sz="2000" dirty="0"/>
              <a:t>Several methods that use admixture LD to infer, identify and date admixture events </a:t>
            </a:r>
            <a:r>
              <a:rPr lang="en-US" sz="2000" dirty="0" err="1"/>
              <a:t>eg</a:t>
            </a:r>
            <a:r>
              <a:rPr lang="en-US" sz="2000" dirty="0"/>
              <a:t>. ROLLOFF (</a:t>
            </a:r>
            <a:r>
              <a:rPr lang="en-US" sz="2000" dirty="0" err="1"/>
              <a:t>Moorjani</a:t>
            </a:r>
            <a:r>
              <a:rPr lang="en-US" sz="2000" dirty="0"/>
              <a:t> et al, AJHG, 2013), ALDER (</a:t>
            </a:r>
            <a:r>
              <a:rPr lang="en-US" sz="2000" dirty="0" err="1"/>
              <a:t>Loh</a:t>
            </a:r>
            <a:r>
              <a:rPr lang="en-US" sz="2000" dirty="0"/>
              <a:t> et al, </a:t>
            </a:r>
            <a:r>
              <a:rPr lang="en-US" sz="2000" dirty="0" err="1"/>
              <a:t>PLoS</a:t>
            </a:r>
            <a:r>
              <a:rPr lang="en-US" sz="2000" dirty="0"/>
              <a:t> Genetics, 2013), and GLOBETROTTER (</a:t>
            </a:r>
            <a:r>
              <a:rPr lang="en-US" sz="2000" dirty="0" err="1"/>
              <a:t>Hellenthal</a:t>
            </a:r>
            <a:r>
              <a:rPr lang="en-US" sz="2000" dirty="0"/>
              <a:t> et al, Science, 2014).</a:t>
            </a:r>
          </a:p>
          <a:p>
            <a:pPr marL="0" indent="0">
              <a:buNone/>
            </a:pPr>
            <a:endParaRPr lang="en-US" sz="2000" dirty="0"/>
          </a:p>
          <a:p>
            <a:r>
              <a:rPr lang="en-US" sz="2000" dirty="0"/>
              <a:t>DNA </a:t>
            </a:r>
            <a:r>
              <a:rPr lang="en-US" sz="2000" dirty="0">
                <a:sym typeface="Wingdings" pitchFamily="2" charset="2"/>
              </a:rPr>
              <a:t> chromosome painting (infer which groups)  size of segments  fit exponentials</a:t>
            </a:r>
            <a:endParaRPr lang="en-US" sz="2000" dirty="0"/>
          </a:p>
          <a:p>
            <a:endParaRPr lang="en-US" sz="2000" dirty="0"/>
          </a:p>
          <a:p>
            <a:endParaRPr lang="en-US" sz="2000" dirty="0"/>
          </a:p>
          <a:p>
            <a:endParaRPr lang="en-US" sz="2000" dirty="0"/>
          </a:p>
        </p:txBody>
      </p:sp>
      <p:pic>
        <p:nvPicPr>
          <p:cNvPr id="6" name="Picture 5" descr="Screen Shot 2018-10-26 at 09.57.08.png"/>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572000" y="4142238"/>
            <a:ext cx="3743544" cy="2454101"/>
          </a:xfrm>
          <a:prstGeom prst="rect">
            <a:avLst/>
          </a:prstGeom>
        </p:spPr>
      </p:pic>
      <p:pic>
        <p:nvPicPr>
          <p:cNvPr id="5" name="Picture 4">
            <a:extLst>
              <a:ext uri="{FF2B5EF4-FFF2-40B4-BE49-F238E27FC236}">
                <a16:creationId xmlns:a16="http://schemas.microsoft.com/office/drawing/2014/main" id="{3425E9F7-14CE-EA46-AB1F-840DD6B9B29B}"/>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1091723" y="4110358"/>
            <a:ext cx="2651821" cy="2202072"/>
          </a:xfrm>
          <a:prstGeom prst="rect">
            <a:avLst/>
          </a:prstGeom>
        </p:spPr>
      </p:pic>
    </p:spTree>
    <p:extLst>
      <p:ext uri="{BB962C8B-B14F-4D97-AF65-F5344CB8AC3E}">
        <p14:creationId xmlns:p14="http://schemas.microsoft.com/office/powerpoint/2010/main" val="33514532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52" y="545570"/>
            <a:ext cx="9108716" cy="1296988"/>
          </a:xfrm>
        </p:spPr>
        <p:txBody>
          <a:bodyPr/>
          <a:lstStyle/>
          <a:p>
            <a:pPr algn="ctr"/>
            <a:r>
              <a:rPr lang="en-US" dirty="0"/>
              <a:t>Inferring admixture events - Globetrotter</a:t>
            </a:r>
          </a:p>
        </p:txBody>
      </p:sp>
      <p:pic>
        <p:nvPicPr>
          <p:cNvPr id="9" name="Picture 8" descr="Worldmapdiversityafrica.jpg">
            <a:extLst>
              <a:ext uri="{FF2B5EF4-FFF2-40B4-BE49-F238E27FC236}">
                <a16:creationId xmlns:a16="http://schemas.microsoft.com/office/drawing/2014/main" id="{0AFF3B63-1D57-154F-8741-9739380507BD}"/>
              </a:ext>
            </a:extLst>
          </p:cNvPr>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pic>
        <p:nvPicPr>
          <p:cNvPr id="10" name="Picture 9">
            <a:extLst>
              <a:ext uri="{FF2B5EF4-FFF2-40B4-BE49-F238E27FC236}">
                <a16:creationId xmlns:a16="http://schemas.microsoft.com/office/drawing/2014/main" id="{DAF1046A-23D5-C04C-812D-42E31751FAEB}"/>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523917" y="1137850"/>
            <a:ext cx="3136565" cy="2621508"/>
          </a:xfrm>
          <a:prstGeom prst="rect">
            <a:avLst/>
          </a:prstGeom>
        </p:spPr>
      </p:pic>
      <p:sp>
        <p:nvSpPr>
          <p:cNvPr id="11" name="Rectangle 10">
            <a:extLst>
              <a:ext uri="{FF2B5EF4-FFF2-40B4-BE49-F238E27FC236}">
                <a16:creationId xmlns:a16="http://schemas.microsoft.com/office/drawing/2014/main" id="{C613ACC5-AB7C-424A-871C-6CDCC60B5DBC}"/>
              </a:ext>
            </a:extLst>
          </p:cNvPr>
          <p:cNvSpPr/>
          <p:nvPr/>
        </p:nvSpPr>
        <p:spPr>
          <a:xfrm>
            <a:off x="5592558" y="6199997"/>
            <a:ext cx="3300904" cy="369332"/>
          </a:xfrm>
          <a:prstGeom prst="rect">
            <a:avLst/>
          </a:prstGeom>
        </p:spPr>
        <p:txBody>
          <a:bodyPr wrap="none">
            <a:spAutoFit/>
          </a:bodyPr>
          <a:lstStyle/>
          <a:p>
            <a:r>
              <a:rPr lang="en-US" dirty="0" err="1"/>
              <a:t>Hellenthal</a:t>
            </a:r>
            <a:r>
              <a:rPr lang="en-US" dirty="0"/>
              <a:t> et al, Science, 2014</a:t>
            </a:r>
          </a:p>
        </p:txBody>
      </p:sp>
      <p:pic>
        <p:nvPicPr>
          <p:cNvPr id="12" name="Picture 11">
            <a:extLst>
              <a:ext uri="{FF2B5EF4-FFF2-40B4-BE49-F238E27FC236}">
                <a16:creationId xmlns:a16="http://schemas.microsoft.com/office/drawing/2014/main" id="{89C677EE-B985-8745-B589-FCB9EE9187DC}"/>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4149114" y="1155581"/>
            <a:ext cx="4913429" cy="1945774"/>
          </a:xfrm>
          <a:prstGeom prst="rect">
            <a:avLst/>
          </a:prstGeom>
        </p:spPr>
      </p:pic>
      <p:pic>
        <p:nvPicPr>
          <p:cNvPr id="14" name="Picture 13">
            <a:extLst>
              <a:ext uri="{FF2B5EF4-FFF2-40B4-BE49-F238E27FC236}">
                <a16:creationId xmlns:a16="http://schemas.microsoft.com/office/drawing/2014/main" id="{11988515-CE75-384D-87C4-8AD36311A69C}"/>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2089680" y="3872537"/>
            <a:ext cx="5204171" cy="2097121"/>
          </a:xfrm>
          <a:prstGeom prst="rect">
            <a:avLst/>
          </a:prstGeom>
        </p:spPr>
      </p:pic>
      <p:sp>
        <p:nvSpPr>
          <p:cNvPr id="15" name="Rectangle 14">
            <a:extLst>
              <a:ext uri="{FF2B5EF4-FFF2-40B4-BE49-F238E27FC236}">
                <a16:creationId xmlns:a16="http://schemas.microsoft.com/office/drawing/2014/main" id="{F8980212-4511-BE47-BD03-A986543E5E14}"/>
              </a:ext>
            </a:extLst>
          </p:cNvPr>
          <p:cNvSpPr/>
          <p:nvPr/>
        </p:nvSpPr>
        <p:spPr>
          <a:xfrm>
            <a:off x="2435455" y="5992177"/>
            <a:ext cx="2906565" cy="369332"/>
          </a:xfrm>
          <a:prstGeom prst="rect">
            <a:avLst/>
          </a:prstGeom>
        </p:spPr>
        <p:txBody>
          <a:bodyPr wrap="none">
            <a:spAutoFit/>
          </a:bodyPr>
          <a:lstStyle/>
          <a:p>
            <a:r>
              <a:rPr lang="en-GB" i="1" dirty="0">
                <a:latin typeface="NimbusSanL"/>
              </a:rPr>
              <a:t>E</a:t>
            </a:r>
            <a:r>
              <a:rPr lang="en-GB" dirty="0">
                <a:latin typeface="CMSS10"/>
              </a:rPr>
              <a:t>[</a:t>
            </a:r>
            <a:r>
              <a:rPr lang="en-GB" i="1" dirty="0">
                <a:latin typeface="NimbusSanL"/>
              </a:rPr>
              <a:t>Y</a:t>
            </a:r>
            <a:r>
              <a:rPr lang="en-GB" dirty="0">
                <a:latin typeface="CMSS10"/>
              </a:rPr>
              <a:t>] = </a:t>
            </a:r>
            <a:r>
              <a:rPr lang="el-GR" dirty="0">
                <a:latin typeface="CMMI10"/>
              </a:rPr>
              <a:t>β</a:t>
            </a:r>
            <a:r>
              <a:rPr lang="el-GR" sz="1100" dirty="0">
                <a:latin typeface="NimbusSanL"/>
              </a:rPr>
              <a:t>1</a:t>
            </a:r>
            <a:r>
              <a:rPr lang="en-GB" i="1" dirty="0">
                <a:latin typeface="NimbusSanL"/>
              </a:rPr>
              <a:t>X</a:t>
            </a:r>
            <a:r>
              <a:rPr lang="en-GB" sz="1100" dirty="0">
                <a:latin typeface="NimbusSanL"/>
              </a:rPr>
              <a:t>1 </a:t>
            </a:r>
            <a:r>
              <a:rPr lang="en-GB" dirty="0">
                <a:latin typeface="CMSS10"/>
              </a:rPr>
              <a:t>+ </a:t>
            </a:r>
            <a:r>
              <a:rPr lang="el-GR" dirty="0">
                <a:latin typeface="CMMI10"/>
              </a:rPr>
              <a:t>β</a:t>
            </a:r>
            <a:r>
              <a:rPr lang="el-GR" sz="1100" dirty="0">
                <a:latin typeface="NimbusSanL"/>
              </a:rPr>
              <a:t>2</a:t>
            </a:r>
            <a:r>
              <a:rPr lang="en-GB" i="1" dirty="0">
                <a:latin typeface="NimbusSanL"/>
              </a:rPr>
              <a:t>X</a:t>
            </a:r>
            <a:r>
              <a:rPr lang="en-GB" sz="1100" dirty="0">
                <a:latin typeface="NimbusSanL"/>
              </a:rPr>
              <a:t>2 </a:t>
            </a:r>
            <a:r>
              <a:rPr lang="en-GB" dirty="0">
                <a:latin typeface="CMSS10"/>
              </a:rPr>
              <a:t>+ </a:t>
            </a:r>
            <a:r>
              <a:rPr lang="en-GB" dirty="0">
                <a:latin typeface="CMMI10"/>
              </a:rPr>
              <a:t>... </a:t>
            </a:r>
            <a:r>
              <a:rPr lang="en-GB" dirty="0">
                <a:latin typeface="CMSS10"/>
              </a:rPr>
              <a:t>+ </a:t>
            </a:r>
            <a:r>
              <a:rPr lang="el-GR" dirty="0">
                <a:latin typeface="CMMI10"/>
              </a:rPr>
              <a:t>β</a:t>
            </a:r>
            <a:r>
              <a:rPr lang="el-GR" sz="1100" dirty="0">
                <a:latin typeface="NimbusSanL"/>
              </a:rPr>
              <a:t>93</a:t>
            </a:r>
            <a:r>
              <a:rPr lang="en-GB" i="1" dirty="0">
                <a:latin typeface="NimbusSanL"/>
              </a:rPr>
              <a:t>X</a:t>
            </a:r>
            <a:r>
              <a:rPr lang="en-GB" sz="1100" dirty="0">
                <a:latin typeface="NimbusSanL"/>
              </a:rPr>
              <a:t>93 </a:t>
            </a:r>
            <a:endParaRPr lang="en-GB" dirty="0">
              <a:effectLst/>
            </a:endParaRPr>
          </a:p>
        </p:txBody>
      </p:sp>
    </p:spTree>
    <p:extLst>
      <p:ext uri="{BB962C8B-B14F-4D97-AF65-F5344CB8AC3E}">
        <p14:creationId xmlns:p14="http://schemas.microsoft.com/office/powerpoint/2010/main" val="40882094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52" y="545570"/>
            <a:ext cx="9108716" cy="1296988"/>
          </a:xfrm>
        </p:spPr>
        <p:txBody>
          <a:bodyPr/>
          <a:lstStyle/>
          <a:p>
            <a:pPr algn="ctr"/>
            <a:r>
              <a:rPr lang="en-US" dirty="0"/>
              <a:t>Inferring admixture events - Globetrotter</a:t>
            </a:r>
          </a:p>
        </p:txBody>
      </p:sp>
      <p:pic>
        <p:nvPicPr>
          <p:cNvPr id="9" name="Picture 8" descr="Worldmapdiversityafrica.jpg">
            <a:extLst>
              <a:ext uri="{FF2B5EF4-FFF2-40B4-BE49-F238E27FC236}">
                <a16:creationId xmlns:a16="http://schemas.microsoft.com/office/drawing/2014/main" id="{0AFF3B63-1D57-154F-8741-9739380507BD}"/>
              </a:ext>
            </a:extLst>
          </p:cNvPr>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sp>
        <p:nvSpPr>
          <p:cNvPr id="11" name="Rectangle 10">
            <a:extLst>
              <a:ext uri="{FF2B5EF4-FFF2-40B4-BE49-F238E27FC236}">
                <a16:creationId xmlns:a16="http://schemas.microsoft.com/office/drawing/2014/main" id="{C613ACC5-AB7C-424A-871C-6CDCC60B5DBC}"/>
              </a:ext>
            </a:extLst>
          </p:cNvPr>
          <p:cNvSpPr/>
          <p:nvPr/>
        </p:nvSpPr>
        <p:spPr>
          <a:xfrm>
            <a:off x="5592558" y="6199997"/>
            <a:ext cx="3300904" cy="369332"/>
          </a:xfrm>
          <a:prstGeom prst="rect">
            <a:avLst/>
          </a:prstGeom>
        </p:spPr>
        <p:txBody>
          <a:bodyPr wrap="none">
            <a:spAutoFit/>
          </a:bodyPr>
          <a:lstStyle/>
          <a:p>
            <a:r>
              <a:rPr lang="en-US" dirty="0" err="1"/>
              <a:t>Hellenthal</a:t>
            </a:r>
            <a:r>
              <a:rPr lang="en-US" dirty="0"/>
              <a:t> et al, Science, 2014</a:t>
            </a:r>
          </a:p>
        </p:txBody>
      </p:sp>
      <p:pic>
        <p:nvPicPr>
          <p:cNvPr id="6" name="Picture 5" descr="Map&#10;&#10;Description automatically generated">
            <a:extLst>
              <a:ext uri="{FF2B5EF4-FFF2-40B4-BE49-F238E27FC236}">
                <a16:creationId xmlns:a16="http://schemas.microsoft.com/office/drawing/2014/main" id="{F4C07F53-E252-6449-981E-B60748684518}"/>
              </a:ext>
            </a:extLst>
          </p:cNvPr>
          <p:cNvPicPr>
            <a:picLocks noChangeAspect="1"/>
          </p:cNvPicPr>
          <p:nvPr/>
        </p:nvPicPr>
        <p:blipFill rotWithShape="1">
          <a:blip r:embed="rId4"/>
          <a:srcRect l="6232" t="41739" r="7558"/>
          <a:stretch/>
        </p:blipFill>
        <p:spPr>
          <a:xfrm>
            <a:off x="278295" y="1431235"/>
            <a:ext cx="5168348" cy="3995530"/>
          </a:xfrm>
          <a:prstGeom prst="rect">
            <a:avLst/>
          </a:prstGeom>
        </p:spPr>
      </p:pic>
      <p:pic>
        <p:nvPicPr>
          <p:cNvPr id="10" name="Picture 9" descr="Map&#10;&#10;Description automatically generated">
            <a:extLst>
              <a:ext uri="{FF2B5EF4-FFF2-40B4-BE49-F238E27FC236}">
                <a16:creationId xmlns:a16="http://schemas.microsoft.com/office/drawing/2014/main" id="{6FBBE7CC-C728-E44B-8189-9906FD480324}"/>
              </a:ext>
            </a:extLst>
          </p:cNvPr>
          <p:cNvPicPr>
            <a:picLocks noChangeAspect="1"/>
          </p:cNvPicPr>
          <p:nvPr/>
        </p:nvPicPr>
        <p:blipFill rotWithShape="1">
          <a:blip r:embed="rId4"/>
          <a:srcRect l="-68" t="-474" r="594" b="62445"/>
          <a:stretch/>
        </p:blipFill>
        <p:spPr>
          <a:xfrm>
            <a:off x="4154557" y="3406460"/>
            <a:ext cx="4619635" cy="2020305"/>
          </a:xfrm>
          <a:prstGeom prst="rect">
            <a:avLst/>
          </a:prstGeom>
        </p:spPr>
      </p:pic>
      <p:pic>
        <p:nvPicPr>
          <p:cNvPr id="7" name="Picture 6">
            <a:extLst>
              <a:ext uri="{FF2B5EF4-FFF2-40B4-BE49-F238E27FC236}">
                <a16:creationId xmlns:a16="http://schemas.microsoft.com/office/drawing/2014/main" id="{EB0999BA-5B6D-9B40-B093-22F41ECF100A}"/>
              </a:ext>
            </a:extLst>
          </p:cNvPr>
          <p:cNvPicPr>
            <a:picLocks noChangeAspect="1"/>
          </p:cNvPicPr>
          <p:nvPr/>
        </p:nvPicPr>
        <p:blipFill rotWithShape="1">
          <a:blip r:embed="rId5">
            <a:clrChange>
              <a:clrFrom>
                <a:srgbClr val="FFFFFF"/>
              </a:clrFrom>
              <a:clrTo>
                <a:srgbClr val="FFFFFF">
                  <a:alpha val="0"/>
                </a:srgbClr>
              </a:clrTo>
            </a:clrChange>
          </a:blip>
          <a:srcRect l="14035" t="42125" b="33343"/>
          <a:stretch/>
        </p:blipFill>
        <p:spPr>
          <a:xfrm>
            <a:off x="5687586" y="2858345"/>
            <a:ext cx="3300904" cy="373040"/>
          </a:xfrm>
          <a:prstGeom prst="rect">
            <a:avLst/>
          </a:prstGeom>
        </p:spPr>
      </p:pic>
    </p:spTree>
    <p:extLst>
      <p:ext uri="{BB962C8B-B14F-4D97-AF65-F5344CB8AC3E}">
        <p14:creationId xmlns:p14="http://schemas.microsoft.com/office/powerpoint/2010/main" val="31105539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a:effectLst/>
        </p:spPr>
      </p:pic>
      <p:sp>
        <p:nvSpPr>
          <p:cNvPr id="5" name="TextBox 4"/>
          <p:cNvSpPr txBox="1"/>
          <p:nvPr/>
        </p:nvSpPr>
        <p:spPr>
          <a:xfrm>
            <a:off x="744954" y="499956"/>
            <a:ext cx="7519156" cy="553998"/>
          </a:xfrm>
          <a:prstGeom prst="rect">
            <a:avLst/>
          </a:prstGeom>
          <a:noFill/>
        </p:spPr>
        <p:txBody>
          <a:bodyPr wrap="none" rtlCol="0">
            <a:spAutoFit/>
          </a:bodyPr>
          <a:lstStyle/>
          <a:p>
            <a:r>
              <a:rPr lang="en-US" sz="3000" b="1" dirty="0">
                <a:solidFill>
                  <a:srgbClr val="004359"/>
                </a:solidFill>
              </a:rPr>
              <a:t>Genetic mixing over the past 4000 years</a:t>
            </a:r>
          </a:p>
        </p:txBody>
      </p:sp>
      <p:sp>
        <p:nvSpPr>
          <p:cNvPr id="6" name="TextBox 5"/>
          <p:cNvSpPr txBox="1"/>
          <p:nvPr/>
        </p:nvSpPr>
        <p:spPr>
          <a:xfrm>
            <a:off x="5488332" y="6048970"/>
            <a:ext cx="3655668" cy="707886"/>
          </a:xfrm>
          <a:prstGeom prst="rect">
            <a:avLst/>
          </a:prstGeom>
          <a:noFill/>
        </p:spPr>
        <p:txBody>
          <a:bodyPr wrap="none" rtlCol="0">
            <a:spAutoFit/>
          </a:bodyPr>
          <a:lstStyle/>
          <a:p>
            <a:pPr algn="r"/>
            <a:r>
              <a:rPr lang="en-US" sz="2000" dirty="0" err="1"/>
              <a:t>Hellenthal</a:t>
            </a:r>
            <a:r>
              <a:rPr lang="en-US" sz="2000" dirty="0"/>
              <a:t> et al, </a:t>
            </a:r>
            <a:r>
              <a:rPr lang="en-US" sz="2000" i="1" dirty="0"/>
              <a:t>Science</a:t>
            </a:r>
            <a:r>
              <a:rPr lang="en-US" sz="2000" dirty="0"/>
              <a:t>, 2014</a:t>
            </a:r>
          </a:p>
          <a:p>
            <a:pPr algn="r"/>
            <a:r>
              <a:rPr lang="en-US" sz="2000" dirty="0"/>
              <a:t>Image credit G </a:t>
            </a:r>
            <a:r>
              <a:rPr lang="en-US" sz="2000" dirty="0" err="1"/>
              <a:t>Hellenthal</a:t>
            </a:r>
            <a:endParaRPr lang="en-US" sz="2000" dirty="0"/>
          </a:p>
        </p:txBody>
      </p:sp>
      <p:pic>
        <p:nvPicPr>
          <p:cNvPr id="7" name="Picture 6" descr="SciencePaperPopsALL.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468436"/>
            <a:ext cx="9144000" cy="4572001"/>
          </a:xfrm>
          <a:prstGeom prst="rect">
            <a:avLst/>
          </a:prstGeom>
        </p:spPr>
      </p:pic>
      <p:sp>
        <p:nvSpPr>
          <p:cNvPr id="2" name="TextBox 1">
            <a:extLst>
              <a:ext uri="{FF2B5EF4-FFF2-40B4-BE49-F238E27FC236}">
                <a16:creationId xmlns:a16="http://schemas.microsoft.com/office/drawing/2014/main" id="{09FC9F46-C833-6E4A-9E01-4EA75A25331D}"/>
              </a:ext>
            </a:extLst>
          </p:cNvPr>
          <p:cNvSpPr txBox="1"/>
          <p:nvPr/>
        </p:nvSpPr>
        <p:spPr>
          <a:xfrm>
            <a:off x="0" y="1175263"/>
            <a:ext cx="2454518" cy="369332"/>
          </a:xfrm>
          <a:prstGeom prst="rect">
            <a:avLst/>
          </a:prstGeom>
          <a:noFill/>
        </p:spPr>
        <p:txBody>
          <a:bodyPr wrap="none" rtlCol="0">
            <a:spAutoFit/>
          </a:bodyPr>
          <a:lstStyle/>
          <a:p>
            <a:r>
              <a:rPr lang="en-US" dirty="0"/>
              <a:t>93 human populations</a:t>
            </a:r>
          </a:p>
        </p:txBody>
      </p:sp>
    </p:spTree>
    <p:extLst>
      <p:ext uri="{BB962C8B-B14F-4D97-AF65-F5344CB8AC3E}">
        <p14:creationId xmlns:p14="http://schemas.microsoft.com/office/powerpoint/2010/main" val="31643119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a:effectLst/>
        </p:spPr>
      </p:pic>
      <p:pic>
        <p:nvPicPr>
          <p:cNvPr id="2" name="Picture 1" descr="SciencePaperPopsLINKSUKNoBox.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471929"/>
            <a:ext cx="9144000" cy="4572000"/>
          </a:xfrm>
          <a:prstGeom prst="rect">
            <a:avLst/>
          </a:prstGeom>
        </p:spPr>
      </p:pic>
      <p:sp>
        <p:nvSpPr>
          <p:cNvPr id="8" name="TextBox 7"/>
          <p:cNvSpPr txBox="1"/>
          <p:nvPr/>
        </p:nvSpPr>
        <p:spPr>
          <a:xfrm>
            <a:off x="744954" y="499956"/>
            <a:ext cx="7519156" cy="553998"/>
          </a:xfrm>
          <a:prstGeom prst="rect">
            <a:avLst/>
          </a:prstGeom>
          <a:noFill/>
        </p:spPr>
        <p:txBody>
          <a:bodyPr wrap="none" rtlCol="0">
            <a:spAutoFit/>
          </a:bodyPr>
          <a:lstStyle/>
          <a:p>
            <a:r>
              <a:rPr lang="en-US" sz="3000" b="1" dirty="0">
                <a:solidFill>
                  <a:srgbClr val="004359"/>
                </a:solidFill>
              </a:rPr>
              <a:t>Genetic mixing over the past 4000 years</a:t>
            </a:r>
          </a:p>
        </p:txBody>
      </p:sp>
      <p:sp>
        <p:nvSpPr>
          <p:cNvPr id="9" name="TextBox 8"/>
          <p:cNvSpPr txBox="1"/>
          <p:nvPr/>
        </p:nvSpPr>
        <p:spPr>
          <a:xfrm>
            <a:off x="5488332" y="6048970"/>
            <a:ext cx="3655668" cy="707886"/>
          </a:xfrm>
          <a:prstGeom prst="rect">
            <a:avLst/>
          </a:prstGeom>
          <a:noFill/>
        </p:spPr>
        <p:txBody>
          <a:bodyPr wrap="none" rtlCol="0">
            <a:spAutoFit/>
          </a:bodyPr>
          <a:lstStyle/>
          <a:p>
            <a:pPr algn="r"/>
            <a:r>
              <a:rPr lang="en-US" sz="2000" dirty="0" err="1"/>
              <a:t>Hellenthal</a:t>
            </a:r>
            <a:r>
              <a:rPr lang="en-US" sz="2000" dirty="0"/>
              <a:t> et al, </a:t>
            </a:r>
            <a:r>
              <a:rPr lang="en-US" sz="2000" i="1" dirty="0"/>
              <a:t>Science</a:t>
            </a:r>
            <a:r>
              <a:rPr lang="en-US" sz="2000" dirty="0"/>
              <a:t>, 2014</a:t>
            </a:r>
          </a:p>
          <a:p>
            <a:pPr algn="r"/>
            <a:r>
              <a:rPr lang="en-US" sz="2000" dirty="0"/>
              <a:t>Image credit G </a:t>
            </a:r>
            <a:r>
              <a:rPr lang="en-US" sz="2000" dirty="0" err="1"/>
              <a:t>Hellenthal</a:t>
            </a:r>
            <a:endParaRPr lang="en-US" sz="2000" dirty="0"/>
          </a:p>
        </p:txBody>
      </p:sp>
      <p:sp>
        <p:nvSpPr>
          <p:cNvPr id="6" name="TextBox 5">
            <a:extLst>
              <a:ext uri="{FF2B5EF4-FFF2-40B4-BE49-F238E27FC236}">
                <a16:creationId xmlns:a16="http://schemas.microsoft.com/office/drawing/2014/main" id="{4A7F126D-6A4B-8640-A137-19B6EA477914}"/>
              </a:ext>
            </a:extLst>
          </p:cNvPr>
          <p:cNvSpPr txBox="1"/>
          <p:nvPr/>
        </p:nvSpPr>
        <p:spPr>
          <a:xfrm>
            <a:off x="0" y="1175263"/>
            <a:ext cx="3852337" cy="369332"/>
          </a:xfrm>
          <a:prstGeom prst="rect">
            <a:avLst/>
          </a:prstGeom>
          <a:noFill/>
        </p:spPr>
        <p:txBody>
          <a:bodyPr wrap="none" rtlCol="0">
            <a:spAutoFit/>
          </a:bodyPr>
          <a:lstStyle/>
          <a:p>
            <a:r>
              <a:rPr lang="en-US" dirty="0"/>
              <a:t>76 confidently assigned admixtures</a:t>
            </a:r>
          </a:p>
        </p:txBody>
      </p:sp>
    </p:spTree>
    <p:extLst>
      <p:ext uri="{BB962C8B-B14F-4D97-AF65-F5344CB8AC3E}">
        <p14:creationId xmlns:p14="http://schemas.microsoft.com/office/powerpoint/2010/main" val="20339429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a:effectLst/>
        </p:spPr>
      </p:pic>
      <p:pic>
        <p:nvPicPr>
          <p:cNvPr id="2" name="Picture 1" descr="SciencePaperPopsLINKSUKNoBox.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471929"/>
            <a:ext cx="9144000" cy="4572000"/>
          </a:xfrm>
          <a:prstGeom prst="rect">
            <a:avLst/>
          </a:prstGeom>
        </p:spPr>
      </p:pic>
      <p:pic>
        <p:nvPicPr>
          <p:cNvPr id="3" name="Picture 2" descr="SciencePaperPopsLINKSUKWithLinkNoBox.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460500"/>
            <a:ext cx="9144000" cy="4572000"/>
          </a:xfrm>
          <a:prstGeom prst="rect">
            <a:avLst/>
          </a:prstGeom>
        </p:spPr>
      </p:pic>
      <p:sp>
        <p:nvSpPr>
          <p:cNvPr id="8" name="TextBox 7"/>
          <p:cNvSpPr txBox="1"/>
          <p:nvPr/>
        </p:nvSpPr>
        <p:spPr>
          <a:xfrm>
            <a:off x="744954" y="499956"/>
            <a:ext cx="7519156" cy="553998"/>
          </a:xfrm>
          <a:prstGeom prst="rect">
            <a:avLst/>
          </a:prstGeom>
          <a:noFill/>
        </p:spPr>
        <p:txBody>
          <a:bodyPr wrap="none" rtlCol="0">
            <a:spAutoFit/>
          </a:bodyPr>
          <a:lstStyle/>
          <a:p>
            <a:r>
              <a:rPr lang="en-US" sz="3000" b="1" dirty="0">
                <a:solidFill>
                  <a:srgbClr val="004359"/>
                </a:solidFill>
              </a:rPr>
              <a:t>Genetic mixing over the past 4000 years</a:t>
            </a:r>
          </a:p>
        </p:txBody>
      </p:sp>
      <p:sp>
        <p:nvSpPr>
          <p:cNvPr id="9" name="TextBox 8"/>
          <p:cNvSpPr txBox="1"/>
          <p:nvPr/>
        </p:nvSpPr>
        <p:spPr>
          <a:xfrm>
            <a:off x="5488332" y="6048970"/>
            <a:ext cx="3655668" cy="707886"/>
          </a:xfrm>
          <a:prstGeom prst="rect">
            <a:avLst/>
          </a:prstGeom>
          <a:noFill/>
        </p:spPr>
        <p:txBody>
          <a:bodyPr wrap="none" rtlCol="0">
            <a:spAutoFit/>
          </a:bodyPr>
          <a:lstStyle/>
          <a:p>
            <a:pPr algn="r"/>
            <a:r>
              <a:rPr lang="en-US" sz="2000" dirty="0" err="1"/>
              <a:t>Hellenthal</a:t>
            </a:r>
            <a:r>
              <a:rPr lang="en-US" sz="2000" dirty="0"/>
              <a:t> et al, </a:t>
            </a:r>
            <a:r>
              <a:rPr lang="en-US" sz="2000" i="1" dirty="0"/>
              <a:t>Science</a:t>
            </a:r>
            <a:r>
              <a:rPr lang="en-US" sz="2000" dirty="0"/>
              <a:t>, 2014</a:t>
            </a:r>
          </a:p>
          <a:p>
            <a:pPr algn="r"/>
            <a:r>
              <a:rPr lang="en-US" sz="2000" dirty="0"/>
              <a:t>Image credit G </a:t>
            </a:r>
            <a:r>
              <a:rPr lang="en-US" sz="2000" dirty="0" err="1"/>
              <a:t>Hellenthal</a:t>
            </a:r>
            <a:endParaRPr lang="en-US" sz="2000" dirty="0"/>
          </a:p>
        </p:txBody>
      </p:sp>
    </p:spTree>
    <p:extLst>
      <p:ext uri="{BB962C8B-B14F-4D97-AF65-F5344CB8AC3E}">
        <p14:creationId xmlns:p14="http://schemas.microsoft.com/office/powerpoint/2010/main" val="156482510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714DB82-A8F0-DF44-A3FE-23D78F49A180}"/>
              </a:ext>
            </a:extLst>
          </p:cNvPr>
          <p:cNvPicPr>
            <a:picLocks noChangeAspect="1"/>
          </p:cNvPicPr>
          <p:nvPr/>
        </p:nvPicPr>
        <p:blipFill>
          <a:blip r:embed="rId2"/>
          <a:stretch>
            <a:fillRect/>
          </a:stretch>
        </p:blipFill>
        <p:spPr>
          <a:xfrm>
            <a:off x="483645" y="1133061"/>
            <a:ext cx="8176709" cy="5072700"/>
          </a:xfrm>
          <a:prstGeom prst="rect">
            <a:avLst/>
          </a:prstGeom>
        </p:spPr>
      </p:pic>
      <p:sp>
        <p:nvSpPr>
          <p:cNvPr id="5" name="Rectangle 4">
            <a:extLst>
              <a:ext uri="{FF2B5EF4-FFF2-40B4-BE49-F238E27FC236}">
                <a16:creationId xmlns:a16="http://schemas.microsoft.com/office/drawing/2014/main" id="{023E4D1C-33A1-CF4D-8CF0-B8130E71AAC8}"/>
              </a:ext>
            </a:extLst>
          </p:cNvPr>
          <p:cNvSpPr/>
          <p:nvPr/>
        </p:nvSpPr>
        <p:spPr>
          <a:xfrm>
            <a:off x="2166729" y="652239"/>
            <a:ext cx="5744817" cy="369332"/>
          </a:xfrm>
          <a:prstGeom prst="rect">
            <a:avLst/>
          </a:prstGeom>
        </p:spPr>
        <p:txBody>
          <a:bodyPr wrap="square">
            <a:spAutoFit/>
          </a:bodyPr>
          <a:lstStyle/>
          <a:p>
            <a:r>
              <a:rPr lang="en-US" b="1" dirty="0">
                <a:solidFill>
                  <a:srgbClr val="C00000"/>
                </a:solidFill>
              </a:rPr>
              <a:t>http://</a:t>
            </a:r>
            <a:r>
              <a:rPr lang="en-US" b="1" dirty="0" err="1">
                <a:solidFill>
                  <a:srgbClr val="C00000"/>
                </a:solidFill>
              </a:rPr>
              <a:t>admixturemap.paintmychromosomes.com</a:t>
            </a:r>
            <a:endParaRPr lang="en-US" b="1" dirty="0">
              <a:solidFill>
                <a:srgbClr val="C00000"/>
              </a:solidFill>
            </a:endParaRPr>
          </a:p>
        </p:txBody>
      </p:sp>
    </p:spTree>
    <p:extLst>
      <p:ext uri="{BB962C8B-B14F-4D97-AF65-F5344CB8AC3E}">
        <p14:creationId xmlns:p14="http://schemas.microsoft.com/office/powerpoint/2010/main" val="27393008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942D34-F709-DB40-ACF5-D821CECD68D4}"/>
              </a:ext>
            </a:extLst>
          </p:cNvPr>
          <p:cNvPicPr>
            <a:picLocks noChangeAspect="1"/>
          </p:cNvPicPr>
          <p:nvPr/>
        </p:nvPicPr>
        <p:blipFill>
          <a:blip r:embed="rId3"/>
          <a:stretch>
            <a:fillRect/>
          </a:stretch>
        </p:blipFill>
        <p:spPr>
          <a:xfrm>
            <a:off x="201245" y="874643"/>
            <a:ext cx="8741510" cy="5605341"/>
          </a:xfrm>
          <a:prstGeom prst="rect">
            <a:avLst/>
          </a:prstGeom>
        </p:spPr>
      </p:pic>
    </p:spTree>
    <p:extLst>
      <p:ext uri="{BB962C8B-B14F-4D97-AF65-F5344CB8AC3E}">
        <p14:creationId xmlns:p14="http://schemas.microsoft.com/office/powerpoint/2010/main" val="251055385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a:effectLst/>
        </p:spPr>
      </p:pic>
      <p:sp>
        <p:nvSpPr>
          <p:cNvPr id="9" name="TextBox 8"/>
          <p:cNvSpPr txBox="1"/>
          <p:nvPr/>
        </p:nvSpPr>
        <p:spPr>
          <a:xfrm>
            <a:off x="3378507" y="601129"/>
            <a:ext cx="1721946" cy="553998"/>
          </a:xfrm>
          <a:prstGeom prst="rect">
            <a:avLst/>
          </a:prstGeom>
          <a:noFill/>
        </p:spPr>
        <p:txBody>
          <a:bodyPr wrap="none" rtlCol="0">
            <a:spAutoFit/>
          </a:bodyPr>
          <a:lstStyle/>
          <a:p>
            <a:r>
              <a:rPr lang="en-US" sz="3000" b="1" dirty="0">
                <a:solidFill>
                  <a:srgbClr val="004359"/>
                </a:solidFill>
              </a:rPr>
              <a:t>Summary</a:t>
            </a:r>
          </a:p>
        </p:txBody>
      </p:sp>
      <p:sp>
        <p:nvSpPr>
          <p:cNvPr id="5" name="TextBox 4">
            <a:extLst>
              <a:ext uri="{FF2B5EF4-FFF2-40B4-BE49-F238E27FC236}">
                <a16:creationId xmlns:a16="http://schemas.microsoft.com/office/drawing/2014/main" id="{783C56A4-3D71-E248-A871-99E8DF26BA73}"/>
              </a:ext>
            </a:extLst>
          </p:cNvPr>
          <p:cNvSpPr txBox="1"/>
          <p:nvPr/>
        </p:nvSpPr>
        <p:spPr>
          <a:xfrm>
            <a:off x="533051" y="1268760"/>
            <a:ext cx="8077898" cy="5078313"/>
          </a:xfrm>
          <a:prstGeom prst="rect">
            <a:avLst/>
          </a:prstGeom>
          <a:noFill/>
        </p:spPr>
        <p:txBody>
          <a:bodyPr wrap="square" rtlCol="0">
            <a:spAutoFit/>
          </a:bodyPr>
          <a:lstStyle/>
          <a:p>
            <a:r>
              <a:rPr lang="en-US" dirty="0"/>
              <a:t>Many programs for inferring and determining population structure – central to understanding demographic history</a:t>
            </a:r>
          </a:p>
          <a:p>
            <a:endParaRPr lang="en-US" dirty="0"/>
          </a:p>
          <a:p>
            <a:r>
              <a:rPr lang="en-US" dirty="0"/>
              <a:t>PCA and model-based clustering make use of unlinked allele frequencies. Fast and tractable, though interpretation can be challenging.</a:t>
            </a:r>
          </a:p>
          <a:p>
            <a:endParaRPr lang="en-US" dirty="0"/>
          </a:p>
          <a:p>
            <a:r>
              <a:rPr lang="en-US" dirty="0"/>
              <a:t>Haplotype-based methods – a toolkit for exploring local ancestry, LD, recombination and subsequently fine-scale patterns of population structure at different scales.</a:t>
            </a:r>
          </a:p>
          <a:p>
            <a:endParaRPr lang="en-US" dirty="0"/>
          </a:p>
          <a:p>
            <a:r>
              <a:rPr lang="en-US" dirty="0" err="1"/>
              <a:t>Chromopainter</a:t>
            </a:r>
            <a:r>
              <a:rPr lang="en-US" dirty="0"/>
              <a:t> and </a:t>
            </a:r>
            <a:r>
              <a:rPr lang="en-US" dirty="0" err="1"/>
              <a:t>fineSTRUCTURE</a:t>
            </a:r>
            <a:r>
              <a:rPr lang="en-US" dirty="0"/>
              <a:t> as tools for resolving subtle differences between populations.</a:t>
            </a:r>
          </a:p>
          <a:p>
            <a:endParaRPr lang="en-US" dirty="0"/>
          </a:p>
          <a:p>
            <a:r>
              <a:rPr lang="en-US" dirty="0"/>
              <a:t>Admixture LD can be utilized together with chromosome painting to identify when admixture has occurred, its sources and its timings.</a:t>
            </a:r>
          </a:p>
          <a:p>
            <a:endParaRPr lang="en-US" dirty="0"/>
          </a:p>
          <a:p>
            <a:r>
              <a:rPr lang="en-US" dirty="0"/>
              <a:t>Such analyses are highlighting that admixture is common place within human populations over the past 4000 years.</a:t>
            </a:r>
          </a:p>
        </p:txBody>
      </p:sp>
    </p:spTree>
    <p:extLst>
      <p:ext uri="{BB962C8B-B14F-4D97-AF65-F5344CB8AC3E}">
        <p14:creationId xmlns:p14="http://schemas.microsoft.com/office/powerpoint/2010/main" val="323042523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2">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sp>
        <p:nvSpPr>
          <p:cNvPr id="5" name="TextBox 4"/>
          <p:cNvSpPr txBox="1"/>
          <p:nvPr/>
        </p:nvSpPr>
        <p:spPr>
          <a:xfrm>
            <a:off x="2114117" y="522869"/>
            <a:ext cx="5295039" cy="553998"/>
          </a:xfrm>
          <a:prstGeom prst="rect">
            <a:avLst/>
          </a:prstGeom>
          <a:noFill/>
        </p:spPr>
        <p:txBody>
          <a:bodyPr wrap="none" rtlCol="0">
            <a:spAutoFit/>
          </a:bodyPr>
          <a:lstStyle/>
          <a:p>
            <a:pPr algn="ctr"/>
            <a:r>
              <a:rPr lang="en-US" sz="3000" b="1" dirty="0">
                <a:solidFill>
                  <a:schemeClr val="tx2"/>
                </a:solidFill>
              </a:rPr>
              <a:t>Suggested Reading/Software</a:t>
            </a:r>
          </a:p>
        </p:txBody>
      </p:sp>
      <p:sp>
        <p:nvSpPr>
          <p:cNvPr id="6" name="TextBox 5">
            <a:extLst>
              <a:ext uri="{FF2B5EF4-FFF2-40B4-BE49-F238E27FC236}">
                <a16:creationId xmlns:a16="http://schemas.microsoft.com/office/drawing/2014/main" id="{9698E278-09A1-8145-A042-36B668F62D2E}"/>
              </a:ext>
            </a:extLst>
          </p:cNvPr>
          <p:cNvSpPr txBox="1"/>
          <p:nvPr/>
        </p:nvSpPr>
        <p:spPr>
          <a:xfrm>
            <a:off x="210388" y="1076867"/>
            <a:ext cx="8898328" cy="5509200"/>
          </a:xfrm>
          <a:prstGeom prst="rect">
            <a:avLst/>
          </a:prstGeom>
          <a:noFill/>
        </p:spPr>
        <p:txBody>
          <a:bodyPr wrap="square" rtlCol="0">
            <a:spAutoFit/>
          </a:bodyPr>
          <a:lstStyle/>
          <a:p>
            <a:r>
              <a:rPr lang="en-GB" sz="1600" b="1" dirty="0">
                <a:solidFill>
                  <a:schemeClr val="accent2"/>
                </a:solidFill>
              </a:rPr>
              <a:t>Overview of methods in </a:t>
            </a:r>
            <a:r>
              <a:rPr lang="en-GB" sz="1600" b="1" dirty="0" err="1">
                <a:solidFill>
                  <a:schemeClr val="accent2"/>
                </a:solidFill>
              </a:rPr>
              <a:t>PopGen</a:t>
            </a:r>
            <a:r>
              <a:rPr lang="en-GB" sz="1600" b="1" dirty="0">
                <a:solidFill>
                  <a:schemeClr val="accent2"/>
                </a:solidFill>
              </a:rPr>
              <a:t>:</a:t>
            </a:r>
          </a:p>
          <a:p>
            <a:r>
              <a:rPr lang="en-GB" sz="1600" dirty="0" err="1"/>
              <a:t>Schraiber</a:t>
            </a:r>
            <a:r>
              <a:rPr lang="en-GB" sz="1600" dirty="0"/>
              <a:t> &amp; </a:t>
            </a:r>
            <a:r>
              <a:rPr lang="en-GB" sz="1600" dirty="0" err="1"/>
              <a:t>Akey</a:t>
            </a:r>
            <a:r>
              <a:rPr lang="en-GB" sz="1600" dirty="0"/>
              <a:t>. Methods and models for unravelling </a:t>
            </a:r>
          </a:p>
          <a:p>
            <a:r>
              <a:rPr lang="en-GB" sz="1600" dirty="0"/>
              <a:t>human evolutionary history. </a:t>
            </a:r>
            <a:r>
              <a:rPr lang="en-GB" sz="1600" i="1" dirty="0"/>
              <a:t>Nature Reviews Genetics</a:t>
            </a:r>
            <a:r>
              <a:rPr lang="en-GB" sz="1600" dirty="0"/>
              <a:t>. (2015) 6(12):727-40.</a:t>
            </a:r>
          </a:p>
          <a:p>
            <a:endParaRPr lang="en-GB" sz="1600" b="1" dirty="0">
              <a:solidFill>
                <a:schemeClr val="accent2"/>
              </a:solidFill>
            </a:endParaRPr>
          </a:p>
          <a:p>
            <a:r>
              <a:rPr lang="en-GB" sz="1600" b="1" dirty="0">
                <a:solidFill>
                  <a:schemeClr val="accent2"/>
                </a:solidFill>
              </a:rPr>
              <a:t>How not to overinterpret ADMIXTURE plots:</a:t>
            </a:r>
          </a:p>
          <a:p>
            <a:r>
              <a:rPr lang="en-GB" sz="1600" dirty="0"/>
              <a:t>Lawson, van </a:t>
            </a:r>
            <a:r>
              <a:rPr lang="en-GB" sz="1600" dirty="0" err="1"/>
              <a:t>Dorp</a:t>
            </a:r>
            <a:r>
              <a:rPr lang="en-GB" sz="1600" dirty="0"/>
              <a:t> &amp; </a:t>
            </a:r>
            <a:r>
              <a:rPr lang="en-GB" sz="1600" dirty="0" err="1"/>
              <a:t>Falush</a:t>
            </a:r>
            <a:r>
              <a:rPr lang="en-GB" sz="1600" dirty="0"/>
              <a:t>. A tutorial on how not to over-interpret STRUCTURE and ADMIXTURE bar plots. </a:t>
            </a:r>
            <a:r>
              <a:rPr lang="en-GB" sz="1600" i="1" dirty="0"/>
              <a:t>Nature Communications. </a:t>
            </a:r>
            <a:r>
              <a:rPr lang="en-GB" sz="1600" dirty="0"/>
              <a:t>(2018) 9,3258.</a:t>
            </a:r>
          </a:p>
          <a:p>
            <a:endParaRPr lang="en-GB" sz="1600" b="1" dirty="0">
              <a:solidFill>
                <a:schemeClr val="accent2"/>
              </a:solidFill>
            </a:endParaRPr>
          </a:p>
          <a:p>
            <a:r>
              <a:rPr lang="en-GB" sz="1600" b="1" dirty="0" err="1">
                <a:solidFill>
                  <a:schemeClr val="accent2"/>
                </a:solidFill>
              </a:rPr>
              <a:t>Chromopainter</a:t>
            </a:r>
            <a:r>
              <a:rPr lang="en-GB" sz="1600" b="1" dirty="0">
                <a:solidFill>
                  <a:schemeClr val="accent2"/>
                </a:solidFill>
              </a:rPr>
              <a:t>/</a:t>
            </a:r>
            <a:r>
              <a:rPr lang="en-GB" sz="1600" b="1" dirty="0" err="1">
                <a:solidFill>
                  <a:schemeClr val="accent2"/>
                </a:solidFill>
              </a:rPr>
              <a:t>fineSTRUCTURE</a:t>
            </a:r>
            <a:r>
              <a:rPr lang="en-GB" sz="1600" b="1" dirty="0">
                <a:solidFill>
                  <a:schemeClr val="accent2"/>
                </a:solidFill>
              </a:rPr>
              <a:t>:</a:t>
            </a:r>
          </a:p>
          <a:p>
            <a:r>
              <a:rPr lang="en-GB" sz="1600" dirty="0"/>
              <a:t>Lawson, </a:t>
            </a:r>
            <a:r>
              <a:rPr lang="en-GB" sz="1600" dirty="0" err="1"/>
              <a:t>Hellenthal</a:t>
            </a:r>
            <a:r>
              <a:rPr lang="en-GB" sz="1600" dirty="0"/>
              <a:t>, Myers &amp; </a:t>
            </a:r>
            <a:r>
              <a:rPr lang="en-GB" sz="1600" dirty="0" err="1"/>
              <a:t>Falush</a:t>
            </a:r>
            <a:r>
              <a:rPr lang="en-GB" sz="1600" dirty="0"/>
              <a:t>. Inference of Population Structure using Dense Haplotype Data. </a:t>
            </a:r>
            <a:r>
              <a:rPr lang="en-GB" sz="1600" dirty="0" err="1"/>
              <a:t>PLoS</a:t>
            </a:r>
            <a:r>
              <a:rPr lang="en-GB" sz="1600" dirty="0"/>
              <a:t> Genetics. (2012) 8(1): e1002453.</a:t>
            </a:r>
          </a:p>
          <a:p>
            <a:r>
              <a:rPr lang="en-GB" sz="1600" dirty="0">
                <a:hlinkClick r:id="rId3"/>
              </a:rPr>
              <a:t>https://people.maths.bris.ac.uk/~madjl/finestructure-old/chromopainter_info.html</a:t>
            </a:r>
            <a:r>
              <a:rPr lang="en-GB" sz="1600" dirty="0"/>
              <a:t> </a:t>
            </a:r>
          </a:p>
          <a:p>
            <a:endParaRPr lang="en-GB" sz="1600" b="1" dirty="0">
              <a:solidFill>
                <a:schemeClr val="accent2"/>
              </a:solidFill>
            </a:endParaRPr>
          </a:p>
          <a:p>
            <a:r>
              <a:rPr lang="en-GB" sz="1600" b="1" dirty="0">
                <a:solidFill>
                  <a:schemeClr val="accent2"/>
                </a:solidFill>
              </a:rPr>
              <a:t>Fine-scale structure of the British Isles:</a:t>
            </a:r>
          </a:p>
          <a:p>
            <a:r>
              <a:rPr lang="en-GB" sz="1600" dirty="0" err="1"/>
              <a:t>Lesie</a:t>
            </a:r>
            <a:r>
              <a:rPr lang="en-GB" sz="1600" dirty="0"/>
              <a:t>, </a:t>
            </a:r>
            <a:r>
              <a:rPr lang="en-GB" sz="1600" dirty="0" err="1"/>
              <a:t>Winney</a:t>
            </a:r>
            <a:r>
              <a:rPr lang="en-GB" sz="1600" dirty="0"/>
              <a:t> &amp; </a:t>
            </a:r>
            <a:r>
              <a:rPr lang="en-GB" sz="1600" dirty="0" err="1"/>
              <a:t>Hellenthal</a:t>
            </a:r>
            <a:r>
              <a:rPr lang="en-GB" sz="1600" dirty="0"/>
              <a:t> et al. The fine-scale genetic structure of the British population. Nature. (201) 519,309-314.</a:t>
            </a:r>
          </a:p>
          <a:p>
            <a:endParaRPr lang="en-GB" sz="1600" dirty="0"/>
          </a:p>
          <a:p>
            <a:r>
              <a:rPr lang="en-GB" sz="1600" b="1" dirty="0">
                <a:solidFill>
                  <a:schemeClr val="accent2"/>
                </a:solidFill>
              </a:rPr>
              <a:t>GLOBETROTTER:</a:t>
            </a:r>
          </a:p>
          <a:p>
            <a:r>
              <a:rPr lang="en-GB" sz="1600" dirty="0" err="1"/>
              <a:t>Hellenthal</a:t>
            </a:r>
            <a:r>
              <a:rPr lang="en-GB" sz="1600" dirty="0"/>
              <a:t> et al. A genetic atlas of human admixture history. Science. 14; 343(6712):747-751.</a:t>
            </a:r>
          </a:p>
          <a:p>
            <a:r>
              <a:rPr lang="en-GB" sz="1600" dirty="0">
                <a:hlinkClick r:id="rId4"/>
              </a:rPr>
              <a:t>https://people.maths.bris.ac.uk/~madjl/finestructure/globetrotter.html</a:t>
            </a:r>
            <a:r>
              <a:rPr lang="en-GB" sz="1600" dirty="0"/>
              <a:t> </a:t>
            </a:r>
          </a:p>
          <a:p>
            <a:endParaRPr lang="en-GB" sz="1600" dirty="0"/>
          </a:p>
          <a:p>
            <a:r>
              <a:rPr lang="en-GB" sz="1600" b="1" dirty="0">
                <a:solidFill>
                  <a:schemeClr val="accent2"/>
                </a:solidFill>
              </a:rPr>
              <a:t>Thank you to Garrett </a:t>
            </a:r>
            <a:r>
              <a:rPr lang="en-GB" sz="1600" b="1" dirty="0" err="1">
                <a:solidFill>
                  <a:schemeClr val="accent2"/>
                </a:solidFill>
              </a:rPr>
              <a:t>Hellenthal</a:t>
            </a:r>
            <a:r>
              <a:rPr lang="en-GB" sz="1600" b="1" dirty="0">
                <a:solidFill>
                  <a:schemeClr val="accent2"/>
                </a:solidFill>
              </a:rPr>
              <a:t>!</a:t>
            </a:r>
          </a:p>
        </p:txBody>
      </p:sp>
    </p:spTree>
    <p:extLst>
      <p:ext uri="{BB962C8B-B14F-4D97-AF65-F5344CB8AC3E}">
        <p14:creationId xmlns:p14="http://schemas.microsoft.com/office/powerpoint/2010/main" val="35140775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sp>
        <p:nvSpPr>
          <p:cNvPr id="9" name="TextBox 8">
            <a:extLst>
              <a:ext uri="{FF2B5EF4-FFF2-40B4-BE49-F238E27FC236}">
                <a16:creationId xmlns:a16="http://schemas.microsoft.com/office/drawing/2014/main" id="{31CD4EAE-2A3A-CD40-AE10-A01BB3575215}"/>
              </a:ext>
            </a:extLst>
          </p:cNvPr>
          <p:cNvSpPr txBox="1"/>
          <p:nvPr/>
        </p:nvSpPr>
        <p:spPr>
          <a:xfrm>
            <a:off x="3703863" y="6546631"/>
            <a:ext cx="5198090" cy="307777"/>
          </a:xfrm>
          <a:prstGeom prst="rect">
            <a:avLst/>
          </a:prstGeom>
          <a:noFill/>
        </p:spPr>
        <p:txBody>
          <a:bodyPr wrap="none" rtlCol="0">
            <a:spAutoFit/>
          </a:bodyPr>
          <a:lstStyle/>
          <a:p>
            <a:r>
              <a:rPr lang="en-US" sz="1400" dirty="0"/>
              <a:t>Adapted from </a:t>
            </a:r>
            <a:r>
              <a:rPr lang="en-US" sz="1400" dirty="0" err="1"/>
              <a:t>Schraiber</a:t>
            </a:r>
            <a:r>
              <a:rPr lang="en-US" sz="1400" dirty="0"/>
              <a:t> &amp; </a:t>
            </a:r>
            <a:r>
              <a:rPr lang="en-US" sz="1400" dirty="0" err="1"/>
              <a:t>Akey</a:t>
            </a:r>
            <a:r>
              <a:rPr lang="en-US" sz="1400" dirty="0"/>
              <a:t>. </a:t>
            </a:r>
            <a:r>
              <a:rPr lang="en-US" sz="1400" i="1" dirty="0"/>
              <a:t>Nature Review Genetics. </a:t>
            </a:r>
            <a:r>
              <a:rPr lang="en-US" sz="1400" dirty="0"/>
              <a:t>2015.</a:t>
            </a:r>
          </a:p>
        </p:txBody>
      </p:sp>
      <p:pic>
        <p:nvPicPr>
          <p:cNvPr id="3" name="Picture 2">
            <a:extLst>
              <a:ext uri="{FF2B5EF4-FFF2-40B4-BE49-F238E27FC236}">
                <a16:creationId xmlns:a16="http://schemas.microsoft.com/office/drawing/2014/main" id="{5DBCFA49-CFE2-DC40-99D9-9F25F4FE3E1C}"/>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4627135" y="1669255"/>
            <a:ext cx="2726206" cy="2245111"/>
          </a:xfrm>
          <a:prstGeom prst="rect">
            <a:avLst/>
          </a:prstGeom>
        </p:spPr>
      </p:pic>
      <p:pic>
        <p:nvPicPr>
          <p:cNvPr id="5" name="Picture 4">
            <a:extLst>
              <a:ext uri="{FF2B5EF4-FFF2-40B4-BE49-F238E27FC236}">
                <a16:creationId xmlns:a16="http://schemas.microsoft.com/office/drawing/2014/main" id="{FFE51159-F8CC-F14C-BD06-0C329F68E5C6}"/>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1660285" y="4431339"/>
            <a:ext cx="5823430" cy="2128332"/>
          </a:xfrm>
          <a:prstGeom prst="rect">
            <a:avLst/>
          </a:prstGeom>
        </p:spPr>
      </p:pic>
      <p:pic>
        <p:nvPicPr>
          <p:cNvPr id="6" name="Picture 5">
            <a:extLst>
              <a:ext uri="{FF2B5EF4-FFF2-40B4-BE49-F238E27FC236}">
                <a16:creationId xmlns:a16="http://schemas.microsoft.com/office/drawing/2014/main" id="{745F33AF-3F15-4340-9E4A-AAA19A4961FE}"/>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91272" y="1079704"/>
            <a:ext cx="3859465" cy="3027955"/>
          </a:xfrm>
          <a:prstGeom prst="rect">
            <a:avLst/>
          </a:prstGeom>
        </p:spPr>
      </p:pic>
      <p:sp>
        <p:nvSpPr>
          <p:cNvPr id="11" name="Title 1">
            <a:extLst>
              <a:ext uri="{FF2B5EF4-FFF2-40B4-BE49-F238E27FC236}">
                <a16:creationId xmlns:a16="http://schemas.microsoft.com/office/drawing/2014/main" id="{C3EF25E9-7282-5542-BA5C-B922B667A8DE}"/>
              </a:ext>
            </a:extLst>
          </p:cNvPr>
          <p:cNvSpPr txBox="1">
            <a:spLocks/>
          </p:cNvSpPr>
          <p:nvPr/>
        </p:nvSpPr>
        <p:spPr bwMode="auto">
          <a:xfrm>
            <a:off x="513586" y="536301"/>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Different approaches for </a:t>
            </a:r>
            <a:br>
              <a:rPr lang="en-US" sz="2400" kern="0" dirty="0"/>
            </a:br>
            <a:r>
              <a:rPr lang="en-US" sz="2400" kern="0" dirty="0"/>
              <a:t>determination of population structure</a:t>
            </a:r>
          </a:p>
        </p:txBody>
      </p:sp>
      <p:sp>
        <p:nvSpPr>
          <p:cNvPr id="2" name="TextBox 1">
            <a:extLst>
              <a:ext uri="{FF2B5EF4-FFF2-40B4-BE49-F238E27FC236}">
                <a16:creationId xmlns:a16="http://schemas.microsoft.com/office/drawing/2014/main" id="{BEEC1342-C8AA-4142-B2F5-BA6A4D9FFD24}"/>
              </a:ext>
            </a:extLst>
          </p:cNvPr>
          <p:cNvSpPr txBox="1"/>
          <p:nvPr/>
        </p:nvSpPr>
        <p:spPr>
          <a:xfrm>
            <a:off x="2021004" y="4177181"/>
            <a:ext cx="2268570" cy="338554"/>
          </a:xfrm>
          <a:prstGeom prst="rect">
            <a:avLst/>
          </a:prstGeom>
          <a:noFill/>
        </p:spPr>
        <p:txBody>
          <a:bodyPr wrap="none" rtlCol="0">
            <a:spAutoFit/>
          </a:bodyPr>
          <a:lstStyle/>
          <a:p>
            <a:r>
              <a:rPr lang="en-US" sz="1600" dirty="0"/>
              <a:t>Allele frequency-based</a:t>
            </a:r>
          </a:p>
        </p:txBody>
      </p:sp>
      <p:sp>
        <p:nvSpPr>
          <p:cNvPr id="10" name="TextBox 9">
            <a:extLst>
              <a:ext uri="{FF2B5EF4-FFF2-40B4-BE49-F238E27FC236}">
                <a16:creationId xmlns:a16="http://schemas.microsoft.com/office/drawing/2014/main" id="{1C128092-EBAD-EA47-981A-8F97FFA389DC}"/>
              </a:ext>
            </a:extLst>
          </p:cNvPr>
          <p:cNvSpPr txBox="1"/>
          <p:nvPr/>
        </p:nvSpPr>
        <p:spPr>
          <a:xfrm>
            <a:off x="5123654" y="4179115"/>
            <a:ext cx="1733167" cy="338554"/>
          </a:xfrm>
          <a:prstGeom prst="rect">
            <a:avLst/>
          </a:prstGeom>
          <a:noFill/>
        </p:spPr>
        <p:txBody>
          <a:bodyPr wrap="none" rtlCol="0">
            <a:spAutoFit/>
          </a:bodyPr>
          <a:lstStyle/>
          <a:p>
            <a:r>
              <a:rPr lang="en-US" sz="1600" dirty="0"/>
              <a:t>Haplotype-based</a:t>
            </a:r>
          </a:p>
        </p:txBody>
      </p:sp>
    </p:spTree>
    <p:extLst>
      <p:ext uri="{BB962C8B-B14F-4D97-AF65-F5344CB8AC3E}">
        <p14:creationId xmlns:p14="http://schemas.microsoft.com/office/powerpoint/2010/main" val="2675690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Worldmapdiversityafrica.jpg"/>
          <p:cNvPicPr>
            <a:picLocks noChangeAspect="1"/>
          </p:cNvPicPr>
          <p:nvPr/>
        </p:nvPicPr>
        <p:blipFill>
          <a:blip r:embed="rId3">
            <a:duotone>
              <a:schemeClr val="accent5">
                <a:shade val="45000"/>
                <a:satMod val="135000"/>
              </a:schemeClr>
              <a:prstClr val="white"/>
            </a:duotone>
            <a:alphaModFix amt="59000"/>
            <a:extLst>
              <a:ext uri="{28A0092B-C50C-407E-A947-70E740481C1C}">
                <a14:useLocalDpi xmlns:a14="http://schemas.microsoft.com/office/drawing/2010/main" val="0"/>
              </a:ext>
            </a:extLst>
          </a:blip>
          <a:stretch>
            <a:fillRect/>
          </a:stretch>
        </p:blipFill>
        <p:spPr>
          <a:xfrm>
            <a:off x="35284" y="1268760"/>
            <a:ext cx="9108716" cy="5589240"/>
          </a:xfrm>
          <a:prstGeom prst="rect">
            <a:avLst/>
          </a:prstGeom>
        </p:spPr>
      </p:pic>
      <p:graphicFrame>
        <p:nvGraphicFramePr>
          <p:cNvPr id="8" name="Table 8">
            <a:extLst>
              <a:ext uri="{FF2B5EF4-FFF2-40B4-BE49-F238E27FC236}">
                <a16:creationId xmlns:a16="http://schemas.microsoft.com/office/drawing/2014/main" id="{926AC7F6-CFBE-F548-989B-273D6B71484C}"/>
              </a:ext>
            </a:extLst>
          </p:cNvPr>
          <p:cNvGraphicFramePr>
            <a:graphicFrameLocks noGrp="1"/>
          </p:cNvGraphicFramePr>
          <p:nvPr>
            <p:extLst>
              <p:ext uri="{D42A27DB-BD31-4B8C-83A1-F6EECF244321}">
                <p14:modId xmlns:p14="http://schemas.microsoft.com/office/powerpoint/2010/main" val="2009148336"/>
              </p:ext>
            </p:extLst>
          </p:nvPr>
        </p:nvGraphicFramePr>
        <p:xfrm>
          <a:off x="372533" y="1397000"/>
          <a:ext cx="8529420" cy="4790440"/>
        </p:xfrm>
        <a:graphic>
          <a:graphicData uri="http://schemas.openxmlformats.org/drawingml/2006/table">
            <a:tbl>
              <a:tblPr firstRow="1" bandRow="1">
                <a:tableStyleId>{5C22544A-7EE6-4342-B048-85BDC9FD1C3A}</a:tableStyleId>
              </a:tblPr>
              <a:tblGrid>
                <a:gridCol w="1908019">
                  <a:extLst>
                    <a:ext uri="{9D8B030D-6E8A-4147-A177-3AD203B41FA5}">
                      <a16:colId xmlns:a16="http://schemas.microsoft.com/office/drawing/2014/main" val="4175121486"/>
                    </a:ext>
                  </a:extLst>
                </a:gridCol>
                <a:gridCol w="1503749">
                  <a:extLst>
                    <a:ext uri="{9D8B030D-6E8A-4147-A177-3AD203B41FA5}">
                      <a16:colId xmlns:a16="http://schemas.microsoft.com/office/drawing/2014/main" val="4020697380"/>
                    </a:ext>
                  </a:extLst>
                </a:gridCol>
                <a:gridCol w="1705884">
                  <a:extLst>
                    <a:ext uri="{9D8B030D-6E8A-4147-A177-3AD203B41FA5}">
                      <a16:colId xmlns:a16="http://schemas.microsoft.com/office/drawing/2014/main" val="617888688"/>
                    </a:ext>
                  </a:extLst>
                </a:gridCol>
                <a:gridCol w="1705884">
                  <a:extLst>
                    <a:ext uri="{9D8B030D-6E8A-4147-A177-3AD203B41FA5}">
                      <a16:colId xmlns:a16="http://schemas.microsoft.com/office/drawing/2014/main" val="2805227363"/>
                    </a:ext>
                  </a:extLst>
                </a:gridCol>
                <a:gridCol w="1705884">
                  <a:extLst>
                    <a:ext uri="{9D8B030D-6E8A-4147-A177-3AD203B41FA5}">
                      <a16:colId xmlns:a16="http://schemas.microsoft.com/office/drawing/2014/main" val="3391304370"/>
                    </a:ext>
                  </a:extLst>
                </a:gridCol>
              </a:tblGrid>
              <a:tr h="370840">
                <a:tc>
                  <a:txBody>
                    <a:bodyPr/>
                    <a:lstStyle/>
                    <a:p>
                      <a:r>
                        <a:rPr lang="en-US" sz="1400" dirty="0"/>
                        <a:t>Name</a:t>
                      </a:r>
                    </a:p>
                  </a:txBody>
                  <a:tcPr/>
                </a:tc>
                <a:tc>
                  <a:txBody>
                    <a:bodyPr/>
                    <a:lstStyle/>
                    <a:p>
                      <a:r>
                        <a:rPr lang="en-US" sz="1400" dirty="0"/>
                        <a:t>Data type</a:t>
                      </a:r>
                    </a:p>
                  </a:txBody>
                  <a:tcPr/>
                </a:tc>
                <a:tc>
                  <a:txBody>
                    <a:bodyPr/>
                    <a:lstStyle/>
                    <a:p>
                      <a:r>
                        <a:rPr lang="en-US" sz="1400" dirty="0"/>
                        <a:t>Inference</a:t>
                      </a:r>
                    </a:p>
                  </a:txBody>
                  <a:tcPr/>
                </a:tc>
                <a:tc>
                  <a:txBody>
                    <a:bodyPr/>
                    <a:lstStyle/>
                    <a:p>
                      <a:r>
                        <a:rPr lang="en-US" sz="1400" dirty="0"/>
                        <a:t>Notes</a:t>
                      </a:r>
                    </a:p>
                  </a:txBody>
                  <a:tcPr/>
                </a:tc>
                <a:tc>
                  <a:txBody>
                    <a:bodyPr/>
                    <a:lstStyle/>
                    <a:p>
                      <a:r>
                        <a:rPr lang="en-US" sz="1400" dirty="0"/>
                        <a:t>Ref</a:t>
                      </a:r>
                    </a:p>
                  </a:txBody>
                  <a:tcPr/>
                </a:tc>
                <a:extLst>
                  <a:ext uri="{0D108BD9-81ED-4DB2-BD59-A6C34878D82A}">
                    <a16:rowId xmlns:a16="http://schemas.microsoft.com/office/drawing/2014/main" val="3445002339"/>
                  </a:ext>
                </a:extLst>
              </a:tr>
              <a:tr h="370840">
                <a:tc>
                  <a:txBody>
                    <a:bodyPr/>
                    <a:lstStyle/>
                    <a:p>
                      <a:r>
                        <a:rPr lang="en-US" sz="1400" dirty="0"/>
                        <a:t>STRUCTURE</a:t>
                      </a:r>
                    </a:p>
                  </a:txBody>
                  <a:tcPr>
                    <a:solidFill>
                      <a:schemeClr val="accent1">
                        <a:tint val="40000"/>
                        <a:alpha val="35000"/>
                      </a:schemeClr>
                    </a:solidFill>
                  </a:tcPr>
                </a:tc>
                <a:tc>
                  <a:txBody>
                    <a:bodyPr/>
                    <a:lstStyle/>
                    <a:p>
                      <a:r>
                        <a:rPr lang="en-US" sz="1400" dirty="0"/>
                        <a:t>Unlinked multi-allelic genotypes</a:t>
                      </a:r>
                    </a:p>
                  </a:txBody>
                  <a:tcPr/>
                </a:tc>
                <a:tc>
                  <a:txBody>
                    <a:bodyPr/>
                    <a:lstStyle/>
                    <a:p>
                      <a:r>
                        <a:rPr lang="en-US" sz="1400" dirty="0"/>
                        <a:t>Population structure, admixture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User friendly GUI; can be computationally demanding</a:t>
                      </a:r>
                    </a:p>
                  </a:txBody>
                  <a:tcPr/>
                </a:tc>
                <a:tc>
                  <a:txBody>
                    <a:bodyPr/>
                    <a:lstStyle/>
                    <a:p>
                      <a:r>
                        <a:rPr lang="en-US" sz="1400" dirty="0"/>
                        <a:t>Pritchard, Stephens &amp; </a:t>
                      </a:r>
                      <a:r>
                        <a:rPr lang="en-US" sz="1400" dirty="0" err="1"/>
                        <a:t>Donelly</a:t>
                      </a:r>
                      <a:r>
                        <a:rPr lang="en-US" sz="1400" dirty="0"/>
                        <a:t>. Genetics. 2000.</a:t>
                      </a:r>
                    </a:p>
                  </a:txBody>
                  <a:tcPr/>
                </a:tc>
                <a:extLst>
                  <a:ext uri="{0D108BD9-81ED-4DB2-BD59-A6C34878D82A}">
                    <a16:rowId xmlns:a16="http://schemas.microsoft.com/office/drawing/2014/main" val="3488231788"/>
                  </a:ext>
                </a:extLst>
              </a:tr>
              <a:tr h="370840">
                <a:tc>
                  <a:txBody>
                    <a:bodyPr/>
                    <a:lstStyle/>
                    <a:p>
                      <a:r>
                        <a:rPr lang="en-US" sz="1400" dirty="0"/>
                        <a:t>ADMIXTURE</a:t>
                      </a:r>
                    </a:p>
                  </a:txBody>
                  <a:tcPr/>
                </a:tc>
                <a:tc>
                  <a:txBody>
                    <a:bodyPr/>
                    <a:lstStyle/>
                    <a:p>
                      <a:r>
                        <a:rPr lang="en-US" sz="1400" dirty="0"/>
                        <a:t>Unlinked bi-allelic SNPs</a:t>
                      </a:r>
                    </a:p>
                  </a:txBody>
                  <a:tcPr/>
                </a:tc>
                <a:tc>
                  <a:txBody>
                    <a:bodyPr/>
                    <a:lstStyle/>
                    <a:p>
                      <a:r>
                        <a:rPr lang="en-US" sz="1400" dirty="0"/>
                        <a:t>Population structure, admixture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Estimates the number of populations via cross-validation error</a:t>
                      </a:r>
                    </a:p>
                  </a:txBody>
                  <a:tcPr/>
                </a:tc>
                <a:tc>
                  <a:txBody>
                    <a:bodyPr/>
                    <a:lstStyle/>
                    <a:p>
                      <a:r>
                        <a:rPr lang="en-US" sz="1400" dirty="0"/>
                        <a:t>Alexander, </a:t>
                      </a:r>
                      <a:r>
                        <a:rPr lang="en-US" sz="1400" dirty="0" err="1"/>
                        <a:t>Novembre</a:t>
                      </a:r>
                      <a:r>
                        <a:rPr lang="en-US" sz="1400" dirty="0"/>
                        <a:t>, &amp; Lange. Genome Res. 2009.</a:t>
                      </a:r>
                    </a:p>
                  </a:txBody>
                  <a:tcPr/>
                </a:tc>
                <a:extLst>
                  <a:ext uri="{0D108BD9-81ED-4DB2-BD59-A6C34878D82A}">
                    <a16:rowId xmlns:a16="http://schemas.microsoft.com/office/drawing/2014/main" val="2083429460"/>
                  </a:ext>
                </a:extLst>
              </a:tr>
              <a:tr h="370840">
                <a:tc>
                  <a:txBody>
                    <a:bodyPr/>
                    <a:lstStyle/>
                    <a:p>
                      <a:r>
                        <a:rPr lang="en-US" sz="1400" dirty="0" err="1"/>
                        <a:t>fineSTRUCTURE</a:t>
                      </a:r>
                      <a:endParaRPr lang="en-US" sz="1400" dirty="0"/>
                    </a:p>
                  </a:txBody>
                  <a:tcPr/>
                </a:tc>
                <a:tc>
                  <a:txBody>
                    <a:bodyPr/>
                    <a:lstStyle/>
                    <a:p>
                      <a:r>
                        <a:rPr lang="en-US" sz="1400" dirty="0"/>
                        <a:t>Phased haplotypes</a:t>
                      </a:r>
                    </a:p>
                  </a:txBody>
                  <a:tcPr/>
                </a:tc>
                <a:tc>
                  <a:txBody>
                    <a:bodyPr/>
                    <a:lstStyle/>
                    <a:p>
                      <a:r>
                        <a:rPr lang="en-US" sz="1400" dirty="0"/>
                        <a:t>Population structure, admixture, chromosome painting</a:t>
                      </a:r>
                    </a:p>
                  </a:txBody>
                  <a:tcPr/>
                </a:tc>
                <a:tc>
                  <a:txBody>
                    <a:bodyPr/>
                    <a:lstStyle/>
                    <a:p>
                      <a:r>
                        <a:rPr lang="en-US" sz="1400" dirty="0"/>
                        <a:t>Can be used to identify the number and identity of populations</a:t>
                      </a:r>
                    </a:p>
                  </a:txBody>
                  <a:tcPr/>
                </a:tc>
                <a:tc>
                  <a:txBody>
                    <a:bodyPr/>
                    <a:lstStyle/>
                    <a:p>
                      <a:r>
                        <a:rPr lang="en-US" sz="1400" dirty="0"/>
                        <a:t>Lawson, </a:t>
                      </a:r>
                      <a:r>
                        <a:rPr lang="en-US" sz="1400" dirty="0" err="1"/>
                        <a:t>Hellenthal</a:t>
                      </a:r>
                      <a:r>
                        <a:rPr lang="en-US" sz="1400" dirty="0"/>
                        <a:t>, Myers &amp; </a:t>
                      </a:r>
                      <a:r>
                        <a:rPr lang="en-US" sz="1400" dirty="0" err="1"/>
                        <a:t>Falush</a:t>
                      </a:r>
                      <a:r>
                        <a:rPr lang="en-US" sz="1400" dirty="0"/>
                        <a:t>. </a:t>
                      </a:r>
                      <a:r>
                        <a:rPr lang="en-US" sz="1400" dirty="0" err="1"/>
                        <a:t>PLoS</a:t>
                      </a:r>
                      <a:r>
                        <a:rPr lang="en-US" sz="1400" dirty="0"/>
                        <a:t> Genet. 2012.</a:t>
                      </a:r>
                    </a:p>
                  </a:txBody>
                  <a:tcPr/>
                </a:tc>
                <a:extLst>
                  <a:ext uri="{0D108BD9-81ED-4DB2-BD59-A6C34878D82A}">
                    <a16:rowId xmlns:a16="http://schemas.microsoft.com/office/drawing/2014/main" val="1063763470"/>
                  </a:ext>
                </a:extLst>
              </a:tr>
              <a:tr h="370840">
                <a:tc>
                  <a:txBody>
                    <a:bodyPr/>
                    <a:lstStyle/>
                    <a:p>
                      <a:r>
                        <a:rPr lang="en-US" sz="1400" dirty="0"/>
                        <a:t>GLOBETROTTER</a:t>
                      </a:r>
                    </a:p>
                  </a:txBody>
                  <a:tcPr/>
                </a:tc>
                <a:tc>
                  <a:txBody>
                    <a:bodyPr/>
                    <a:lstStyle/>
                    <a:p>
                      <a:r>
                        <a:rPr lang="en-US" sz="1400" dirty="0"/>
                        <a:t>Phased haplotypes</a:t>
                      </a:r>
                    </a:p>
                  </a:txBody>
                  <a:tcPr/>
                </a:tc>
                <a:tc>
                  <a:txBody>
                    <a:bodyPr/>
                    <a:lstStyle/>
                    <a:p>
                      <a:r>
                        <a:rPr lang="en-US" sz="1400" dirty="0"/>
                        <a:t>Population structure, admixture, chromosome painting</a:t>
                      </a:r>
                    </a:p>
                  </a:txBody>
                  <a:tcPr/>
                </a:tc>
                <a:tc>
                  <a:txBody>
                    <a:bodyPr/>
                    <a:lstStyle/>
                    <a:p>
                      <a:r>
                        <a:rPr lang="en-US" sz="1400" dirty="0"/>
                        <a:t>Estimate unsampled ancestral populations and admixture times</a:t>
                      </a:r>
                    </a:p>
                  </a:txBody>
                  <a:tcPr/>
                </a:tc>
                <a:tc>
                  <a:txBody>
                    <a:bodyPr/>
                    <a:lstStyle/>
                    <a:p>
                      <a:r>
                        <a:rPr lang="en-US" sz="1400" dirty="0" err="1"/>
                        <a:t>Hellenthal</a:t>
                      </a:r>
                      <a:r>
                        <a:rPr lang="en-US" sz="1400" dirty="0"/>
                        <a:t> et al. Science. 2014.</a:t>
                      </a:r>
                    </a:p>
                  </a:txBody>
                  <a:tcPr/>
                </a:tc>
                <a:extLst>
                  <a:ext uri="{0D108BD9-81ED-4DB2-BD59-A6C34878D82A}">
                    <a16:rowId xmlns:a16="http://schemas.microsoft.com/office/drawing/2014/main" val="625919169"/>
                  </a:ext>
                </a:extLst>
              </a:tr>
            </a:tbl>
          </a:graphicData>
        </a:graphic>
      </p:graphicFrame>
      <p:sp>
        <p:nvSpPr>
          <p:cNvPr id="9" name="TextBox 8">
            <a:extLst>
              <a:ext uri="{FF2B5EF4-FFF2-40B4-BE49-F238E27FC236}">
                <a16:creationId xmlns:a16="http://schemas.microsoft.com/office/drawing/2014/main" id="{31CD4EAE-2A3A-CD40-AE10-A01BB3575215}"/>
              </a:ext>
            </a:extLst>
          </p:cNvPr>
          <p:cNvSpPr txBox="1"/>
          <p:nvPr/>
        </p:nvSpPr>
        <p:spPr>
          <a:xfrm>
            <a:off x="3703863" y="6368831"/>
            <a:ext cx="5198090" cy="307777"/>
          </a:xfrm>
          <a:prstGeom prst="rect">
            <a:avLst/>
          </a:prstGeom>
          <a:noFill/>
        </p:spPr>
        <p:txBody>
          <a:bodyPr wrap="none" rtlCol="0">
            <a:spAutoFit/>
          </a:bodyPr>
          <a:lstStyle/>
          <a:p>
            <a:r>
              <a:rPr lang="en-US" sz="1400" dirty="0"/>
              <a:t>Adapted from </a:t>
            </a:r>
            <a:r>
              <a:rPr lang="en-US" sz="1400" dirty="0" err="1"/>
              <a:t>Schraiber</a:t>
            </a:r>
            <a:r>
              <a:rPr lang="en-US" sz="1400" dirty="0"/>
              <a:t> &amp; </a:t>
            </a:r>
            <a:r>
              <a:rPr lang="en-US" sz="1400" dirty="0" err="1"/>
              <a:t>Akey</a:t>
            </a:r>
            <a:r>
              <a:rPr lang="en-US" sz="1400" dirty="0"/>
              <a:t>. </a:t>
            </a:r>
            <a:r>
              <a:rPr lang="en-US" sz="1400" i="1" dirty="0"/>
              <a:t>Nature Review Genetics. </a:t>
            </a:r>
            <a:r>
              <a:rPr lang="en-US" sz="1400" dirty="0"/>
              <a:t>2015.</a:t>
            </a:r>
          </a:p>
        </p:txBody>
      </p:sp>
      <p:sp>
        <p:nvSpPr>
          <p:cNvPr id="12" name="Title 1">
            <a:extLst>
              <a:ext uri="{FF2B5EF4-FFF2-40B4-BE49-F238E27FC236}">
                <a16:creationId xmlns:a16="http://schemas.microsoft.com/office/drawing/2014/main" id="{690B44D7-B2CB-B045-9DDD-0B72266594B7}"/>
              </a:ext>
            </a:extLst>
          </p:cNvPr>
          <p:cNvSpPr txBox="1">
            <a:spLocks/>
          </p:cNvSpPr>
          <p:nvPr/>
        </p:nvSpPr>
        <p:spPr bwMode="auto">
          <a:xfrm>
            <a:off x="513586" y="587101"/>
            <a:ext cx="7845976" cy="1296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a:solidFill>
                  <a:schemeClr val="tx2"/>
                </a:solidFill>
                <a:latin typeface="+mj-lt"/>
                <a:ea typeface="+mj-ea"/>
                <a:cs typeface="ＭＳ Ｐゴシック" charset="0"/>
              </a:defRPr>
            </a:lvl1pPr>
            <a:lvl2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a:lstStyle>
          <a:p>
            <a:pPr algn="ctr"/>
            <a:r>
              <a:rPr lang="en-US" sz="2400" kern="0" dirty="0"/>
              <a:t>Different approaches for </a:t>
            </a:r>
            <a:br>
              <a:rPr lang="en-US" sz="2400" kern="0" dirty="0"/>
            </a:br>
            <a:r>
              <a:rPr lang="en-US" sz="2400" kern="0" dirty="0"/>
              <a:t>determination of population structure</a:t>
            </a:r>
          </a:p>
        </p:txBody>
      </p:sp>
    </p:spTree>
    <p:extLst>
      <p:ext uri="{BB962C8B-B14F-4D97-AF65-F5344CB8AC3E}">
        <p14:creationId xmlns:p14="http://schemas.microsoft.com/office/powerpoint/2010/main" val="40423073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36BFA-D187-754E-AA55-A5852FABA280}"/>
              </a:ext>
            </a:extLst>
          </p:cNvPr>
          <p:cNvSpPr>
            <a:spLocks noGrp="1"/>
          </p:cNvSpPr>
          <p:nvPr>
            <p:ph type="title"/>
          </p:nvPr>
        </p:nvSpPr>
        <p:spPr/>
        <p:txBody>
          <a:bodyPr/>
          <a:lstStyle/>
          <a:p>
            <a:pPr algn="ctr"/>
            <a:r>
              <a:rPr lang="en-US" dirty="0"/>
              <a:t>Allele frequency-based clustering</a:t>
            </a:r>
          </a:p>
        </p:txBody>
      </p:sp>
      <p:sp>
        <p:nvSpPr>
          <p:cNvPr id="3" name="Content Placeholder 2">
            <a:extLst>
              <a:ext uri="{FF2B5EF4-FFF2-40B4-BE49-F238E27FC236}">
                <a16:creationId xmlns:a16="http://schemas.microsoft.com/office/drawing/2014/main" id="{A7EC5DF1-2104-5449-8BD6-7D5E57C78563}"/>
              </a:ext>
            </a:extLst>
          </p:cNvPr>
          <p:cNvSpPr>
            <a:spLocks noGrp="1"/>
          </p:cNvSpPr>
          <p:nvPr>
            <p:ph idx="1"/>
          </p:nvPr>
        </p:nvSpPr>
        <p:spPr>
          <a:xfrm>
            <a:off x="330200" y="1700212"/>
            <a:ext cx="8489950" cy="3457575"/>
          </a:xfrm>
        </p:spPr>
        <p:txBody>
          <a:bodyPr/>
          <a:lstStyle/>
          <a:p>
            <a:pPr marL="0" indent="0">
              <a:buNone/>
            </a:pPr>
            <a:r>
              <a:rPr lang="en-US" sz="2000" dirty="0"/>
              <a:t>Thought experiment:</a:t>
            </a:r>
          </a:p>
          <a:p>
            <a:r>
              <a:rPr lang="en-US" sz="2000" dirty="0"/>
              <a:t>Assume we sequenced individuals we knew are</a:t>
            </a:r>
          </a:p>
          <a:p>
            <a:pPr marL="0" indent="0">
              <a:buNone/>
            </a:pPr>
            <a:r>
              <a:rPr lang="en-US" sz="2000" dirty="0"/>
              <a:t>     from Pop 1 and Pop 2</a:t>
            </a:r>
            <a:br>
              <a:rPr lang="en-US" sz="2000" dirty="0"/>
            </a:br>
            <a:endParaRPr lang="en-US" sz="1000" dirty="0"/>
          </a:p>
          <a:p>
            <a:r>
              <a:rPr lang="en-US" sz="2000" dirty="0"/>
              <a:t>We now sequence another individual, where </a:t>
            </a:r>
            <a:br>
              <a:rPr lang="en-US" sz="2000" dirty="0"/>
            </a:br>
            <a:r>
              <a:rPr lang="en-US" sz="2000" dirty="0"/>
              <a:t>we are unsure whether they are from Pop1 or Pop 2</a:t>
            </a:r>
          </a:p>
          <a:p>
            <a:pPr marL="0" indent="0">
              <a:buNone/>
            </a:pPr>
            <a:endParaRPr lang="en-US" sz="1000" dirty="0"/>
          </a:p>
          <a:p>
            <a:r>
              <a:rPr lang="en-US" sz="2000" dirty="0"/>
              <a:t>How could we try to assign this individual to Pop1 or Pop 2?</a:t>
            </a:r>
          </a:p>
        </p:txBody>
      </p:sp>
      <p:cxnSp>
        <p:nvCxnSpPr>
          <p:cNvPr id="5" name="Straight Connector 4">
            <a:extLst>
              <a:ext uri="{FF2B5EF4-FFF2-40B4-BE49-F238E27FC236}">
                <a16:creationId xmlns:a16="http://schemas.microsoft.com/office/drawing/2014/main" id="{7C9F83FD-6FE4-D045-93FB-8CB0277C1AD4}"/>
              </a:ext>
            </a:extLst>
          </p:cNvPr>
          <p:cNvCxnSpPr/>
          <p:nvPr/>
        </p:nvCxnSpPr>
        <p:spPr>
          <a:xfrm>
            <a:off x="7786189" y="1635563"/>
            <a:ext cx="0" cy="1018903"/>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BAD21BF0-0871-0448-8E73-7CBDFDC9B58D}"/>
              </a:ext>
            </a:extLst>
          </p:cNvPr>
          <p:cNvCxnSpPr/>
          <p:nvPr/>
        </p:nvCxnSpPr>
        <p:spPr>
          <a:xfrm>
            <a:off x="8408852" y="1635563"/>
            <a:ext cx="0" cy="1018903"/>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B9C11A7B-996C-D549-849D-7B64D55E2553}"/>
              </a:ext>
            </a:extLst>
          </p:cNvPr>
          <p:cNvCxnSpPr>
            <a:cxnSpLocks/>
          </p:cNvCxnSpPr>
          <p:nvPr/>
        </p:nvCxnSpPr>
        <p:spPr>
          <a:xfrm flipH="1">
            <a:off x="7455264" y="2654466"/>
            <a:ext cx="330925" cy="531971"/>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47044E3E-7141-4145-82E0-E94072990E31}"/>
              </a:ext>
            </a:extLst>
          </p:cNvPr>
          <p:cNvCxnSpPr>
            <a:cxnSpLocks/>
          </p:cNvCxnSpPr>
          <p:nvPr/>
        </p:nvCxnSpPr>
        <p:spPr>
          <a:xfrm flipH="1">
            <a:off x="7786189" y="2676986"/>
            <a:ext cx="330926" cy="509451"/>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C6F98B26-8375-5B4E-9D43-695FECC2A48A}"/>
              </a:ext>
            </a:extLst>
          </p:cNvPr>
          <p:cNvCxnSpPr>
            <a:cxnSpLocks/>
          </p:cNvCxnSpPr>
          <p:nvPr/>
        </p:nvCxnSpPr>
        <p:spPr>
          <a:xfrm>
            <a:off x="8099289" y="2676985"/>
            <a:ext cx="330926" cy="509452"/>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526EB8D-B54E-224B-B5ED-611E9D55C8F2}"/>
              </a:ext>
            </a:extLst>
          </p:cNvPr>
          <p:cNvCxnSpPr>
            <a:cxnSpLocks/>
          </p:cNvCxnSpPr>
          <p:nvPr/>
        </p:nvCxnSpPr>
        <p:spPr>
          <a:xfrm>
            <a:off x="8412389" y="2649794"/>
            <a:ext cx="327388" cy="514123"/>
          </a:xfrm>
          <a:prstGeom prst="line">
            <a:avLst/>
          </a:prstGeom>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C1502525-3C03-BD4A-B4BF-EE896900FA20}"/>
              </a:ext>
            </a:extLst>
          </p:cNvPr>
          <p:cNvSpPr txBox="1"/>
          <p:nvPr/>
        </p:nvSpPr>
        <p:spPr>
          <a:xfrm>
            <a:off x="7227028" y="3210522"/>
            <a:ext cx="787395" cy="369332"/>
          </a:xfrm>
          <a:prstGeom prst="rect">
            <a:avLst/>
          </a:prstGeom>
          <a:noFill/>
        </p:spPr>
        <p:txBody>
          <a:bodyPr wrap="none" rtlCol="0">
            <a:spAutoFit/>
          </a:bodyPr>
          <a:lstStyle/>
          <a:p>
            <a:r>
              <a:rPr lang="en-US" dirty="0"/>
              <a:t>Pop 1</a:t>
            </a:r>
          </a:p>
        </p:txBody>
      </p:sp>
      <p:sp>
        <p:nvSpPr>
          <p:cNvPr id="19" name="TextBox 18">
            <a:extLst>
              <a:ext uri="{FF2B5EF4-FFF2-40B4-BE49-F238E27FC236}">
                <a16:creationId xmlns:a16="http://schemas.microsoft.com/office/drawing/2014/main" id="{98F198D1-902D-EE47-BA5F-F43D14E52767}"/>
              </a:ext>
            </a:extLst>
          </p:cNvPr>
          <p:cNvSpPr txBox="1"/>
          <p:nvPr/>
        </p:nvSpPr>
        <p:spPr>
          <a:xfrm>
            <a:off x="8264752" y="3210522"/>
            <a:ext cx="787395" cy="369332"/>
          </a:xfrm>
          <a:prstGeom prst="rect">
            <a:avLst/>
          </a:prstGeom>
          <a:noFill/>
        </p:spPr>
        <p:txBody>
          <a:bodyPr wrap="none" rtlCol="0">
            <a:spAutoFit/>
          </a:bodyPr>
          <a:lstStyle/>
          <a:p>
            <a:r>
              <a:rPr lang="en-US" dirty="0"/>
              <a:t>Pop 2</a:t>
            </a:r>
          </a:p>
        </p:txBody>
      </p:sp>
      <p:sp>
        <p:nvSpPr>
          <p:cNvPr id="20" name="TextBox 19">
            <a:extLst>
              <a:ext uri="{FF2B5EF4-FFF2-40B4-BE49-F238E27FC236}">
                <a16:creationId xmlns:a16="http://schemas.microsoft.com/office/drawing/2014/main" id="{ECD0C932-12D6-FA4E-8C88-0F1451E8A39F}"/>
              </a:ext>
            </a:extLst>
          </p:cNvPr>
          <p:cNvSpPr txBox="1"/>
          <p:nvPr/>
        </p:nvSpPr>
        <p:spPr>
          <a:xfrm>
            <a:off x="182877" y="4854124"/>
            <a:ext cx="7135287" cy="1200329"/>
          </a:xfrm>
          <a:prstGeom prst="rect">
            <a:avLst/>
          </a:prstGeom>
          <a:noFill/>
        </p:spPr>
        <p:txBody>
          <a:bodyPr wrap="none" rtlCol="0">
            <a:spAutoFit/>
          </a:bodyPr>
          <a:lstStyle/>
          <a:p>
            <a:r>
              <a:rPr lang="en-US" dirty="0"/>
              <a:t>SNP1                                  0.8         0.4                          1                  </a:t>
            </a:r>
          </a:p>
          <a:p>
            <a:r>
              <a:rPr lang="en-US" dirty="0"/>
              <a:t>SNP2                                  0.3         0.7                          0                  </a:t>
            </a:r>
          </a:p>
          <a:p>
            <a:r>
              <a:rPr lang="en-US" dirty="0"/>
              <a:t>SNP3                                  0.4         0.6                          1</a:t>
            </a:r>
          </a:p>
          <a:p>
            <a:r>
              <a:rPr lang="en-US" dirty="0"/>
              <a:t>SNP4                                  0.9         0.1                          1</a:t>
            </a:r>
          </a:p>
        </p:txBody>
      </p:sp>
      <p:sp>
        <p:nvSpPr>
          <p:cNvPr id="21" name="TextBox 20">
            <a:extLst>
              <a:ext uri="{FF2B5EF4-FFF2-40B4-BE49-F238E27FC236}">
                <a16:creationId xmlns:a16="http://schemas.microsoft.com/office/drawing/2014/main" id="{C2EE4473-5B6C-0C4E-A6EE-30A0D5E8FDC2}"/>
              </a:ext>
            </a:extLst>
          </p:cNvPr>
          <p:cNvSpPr txBox="1"/>
          <p:nvPr/>
        </p:nvSpPr>
        <p:spPr>
          <a:xfrm>
            <a:off x="854619" y="4485160"/>
            <a:ext cx="6340197" cy="369332"/>
          </a:xfrm>
          <a:prstGeom prst="rect">
            <a:avLst/>
          </a:prstGeom>
          <a:noFill/>
        </p:spPr>
        <p:txBody>
          <a:bodyPr wrap="none" rtlCol="0">
            <a:spAutoFit/>
          </a:bodyPr>
          <a:lstStyle/>
          <a:p>
            <a:r>
              <a:rPr lang="en-US" dirty="0"/>
              <a:t>Allele frequency in Pop1      Pop2        Genotype of individual</a:t>
            </a:r>
          </a:p>
        </p:txBody>
      </p:sp>
      <p:sp>
        <p:nvSpPr>
          <p:cNvPr id="15" name="TextBox 14">
            <a:extLst>
              <a:ext uri="{FF2B5EF4-FFF2-40B4-BE49-F238E27FC236}">
                <a16:creationId xmlns:a16="http://schemas.microsoft.com/office/drawing/2014/main" id="{EAE56A60-4E56-FA4D-8A97-577B7691B2CE}"/>
              </a:ext>
            </a:extLst>
          </p:cNvPr>
          <p:cNvSpPr txBox="1"/>
          <p:nvPr/>
        </p:nvSpPr>
        <p:spPr>
          <a:xfrm>
            <a:off x="6781800" y="4841424"/>
            <a:ext cx="4724400" cy="1477328"/>
          </a:xfrm>
          <a:prstGeom prst="rect">
            <a:avLst/>
          </a:prstGeom>
          <a:noFill/>
        </p:spPr>
        <p:txBody>
          <a:bodyPr wrap="square">
            <a:spAutoFit/>
          </a:bodyPr>
          <a:lstStyle/>
          <a:p>
            <a:r>
              <a:rPr lang="en-US" dirty="0"/>
              <a:t>→</a:t>
            </a:r>
            <a:r>
              <a:rPr lang="ja-JP" altLang="en-US"/>
              <a:t> </a:t>
            </a:r>
            <a:r>
              <a:rPr lang="en-US" altLang="ja-JP" dirty="0"/>
              <a:t> Pop1?</a:t>
            </a:r>
          </a:p>
          <a:p>
            <a:r>
              <a:rPr lang="en-US" dirty="0"/>
              <a:t>→</a:t>
            </a:r>
            <a:r>
              <a:rPr lang="ja-JP" altLang="en-US"/>
              <a:t> </a:t>
            </a:r>
            <a:r>
              <a:rPr lang="en-US" altLang="ja-JP" dirty="0"/>
              <a:t> Pop1?</a:t>
            </a:r>
          </a:p>
          <a:p>
            <a:r>
              <a:rPr lang="en-US" dirty="0"/>
              <a:t>→</a:t>
            </a:r>
            <a:r>
              <a:rPr lang="ja-JP" altLang="en-US"/>
              <a:t> </a:t>
            </a:r>
            <a:r>
              <a:rPr lang="en-US" altLang="ja-JP" dirty="0"/>
              <a:t> Pop2? (Pop1?)</a:t>
            </a:r>
          </a:p>
          <a:p>
            <a:r>
              <a:rPr lang="en-US" dirty="0"/>
              <a:t>→</a:t>
            </a:r>
            <a:r>
              <a:rPr lang="ja-JP" altLang="en-US"/>
              <a:t> </a:t>
            </a:r>
            <a:r>
              <a:rPr lang="en-US" altLang="ja-JP" dirty="0"/>
              <a:t> Pop1?</a:t>
            </a:r>
            <a:endParaRPr lang="en-US" dirty="0"/>
          </a:p>
          <a:p>
            <a:endParaRPr lang="en-US" dirty="0"/>
          </a:p>
        </p:txBody>
      </p:sp>
    </p:spTree>
    <p:extLst>
      <p:ext uri="{BB962C8B-B14F-4D97-AF65-F5344CB8AC3E}">
        <p14:creationId xmlns:p14="http://schemas.microsoft.com/office/powerpoint/2010/main" val="4009456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3586" y="542830"/>
            <a:ext cx="7845976" cy="1296988"/>
          </a:xfrm>
        </p:spPr>
        <p:txBody>
          <a:bodyPr/>
          <a:lstStyle/>
          <a:p>
            <a:pPr algn="ctr"/>
            <a:r>
              <a:rPr lang="en-US" sz="2400" dirty="0"/>
              <a:t>Allele frequency-based clustering</a:t>
            </a:r>
          </a:p>
        </p:txBody>
      </p:sp>
      <p:sp>
        <p:nvSpPr>
          <p:cNvPr id="8" name="Oval 7">
            <a:extLst>
              <a:ext uri="{FF2B5EF4-FFF2-40B4-BE49-F238E27FC236}">
                <a16:creationId xmlns:a16="http://schemas.microsoft.com/office/drawing/2014/main" id="{32437EBE-1093-394D-A9F6-51C124646675}"/>
              </a:ext>
            </a:extLst>
          </p:cNvPr>
          <p:cNvSpPr>
            <a:spLocks noChangeAspect="1"/>
          </p:cNvSpPr>
          <p:nvPr/>
        </p:nvSpPr>
        <p:spPr>
          <a:xfrm>
            <a:off x="919492" y="2040392"/>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A28166E9-6873-DB46-B9E4-78A99E9F6F61}"/>
              </a:ext>
            </a:extLst>
          </p:cNvPr>
          <p:cNvSpPr>
            <a:spLocks noChangeAspect="1"/>
          </p:cNvSpPr>
          <p:nvPr/>
        </p:nvSpPr>
        <p:spPr>
          <a:xfrm>
            <a:off x="919492" y="2400392"/>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2854F694-1606-534A-A11B-9A31E73FEB63}"/>
              </a:ext>
            </a:extLst>
          </p:cNvPr>
          <p:cNvSpPr>
            <a:spLocks noChangeAspect="1"/>
          </p:cNvSpPr>
          <p:nvPr/>
        </p:nvSpPr>
        <p:spPr>
          <a:xfrm>
            <a:off x="919492" y="2760392"/>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8BC81847-8C34-FD4A-97BF-24BF63075619}"/>
              </a:ext>
            </a:extLst>
          </p:cNvPr>
          <p:cNvSpPr>
            <a:spLocks noChangeAspect="1"/>
          </p:cNvSpPr>
          <p:nvPr/>
        </p:nvSpPr>
        <p:spPr>
          <a:xfrm>
            <a:off x="919492" y="3120392"/>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61FEFB42-08AB-5E45-81F8-FE62CB21AA3B}"/>
              </a:ext>
            </a:extLst>
          </p:cNvPr>
          <p:cNvSpPr>
            <a:spLocks noChangeAspect="1"/>
          </p:cNvSpPr>
          <p:nvPr/>
        </p:nvSpPr>
        <p:spPr>
          <a:xfrm>
            <a:off x="919492" y="3486045"/>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7C2C88A6-0F72-C448-804E-673A8ED5C927}"/>
              </a:ext>
            </a:extLst>
          </p:cNvPr>
          <p:cNvSpPr>
            <a:spLocks noChangeAspect="1"/>
          </p:cNvSpPr>
          <p:nvPr/>
        </p:nvSpPr>
        <p:spPr>
          <a:xfrm>
            <a:off x="919492" y="3846045"/>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B0B29DFB-6A33-A149-BD50-AB50CFB582DA}"/>
              </a:ext>
            </a:extLst>
          </p:cNvPr>
          <p:cNvSpPr>
            <a:spLocks noChangeAspect="1"/>
          </p:cNvSpPr>
          <p:nvPr/>
        </p:nvSpPr>
        <p:spPr>
          <a:xfrm>
            <a:off x="919492" y="4206045"/>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84CF4BA-2675-784A-A424-5322CD173D3B}"/>
              </a:ext>
            </a:extLst>
          </p:cNvPr>
          <p:cNvSpPr>
            <a:spLocks noChangeAspect="1"/>
          </p:cNvSpPr>
          <p:nvPr/>
        </p:nvSpPr>
        <p:spPr>
          <a:xfrm>
            <a:off x="919492" y="4566045"/>
            <a:ext cx="360000" cy="360000"/>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B3D98348-D8B9-7F4B-B0F8-762F3CF8313D}"/>
              </a:ext>
            </a:extLst>
          </p:cNvPr>
          <p:cNvSpPr>
            <a:spLocks noChangeAspect="1"/>
          </p:cNvSpPr>
          <p:nvPr/>
        </p:nvSpPr>
        <p:spPr>
          <a:xfrm>
            <a:off x="919492" y="4925069"/>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2B1333E-9735-1D4E-BF32-C708D40C17AE}"/>
              </a:ext>
            </a:extLst>
          </p:cNvPr>
          <p:cNvSpPr>
            <a:spLocks noChangeAspect="1"/>
          </p:cNvSpPr>
          <p:nvPr/>
        </p:nvSpPr>
        <p:spPr>
          <a:xfrm>
            <a:off x="919492" y="5285069"/>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1683AC9D-3956-5549-AA25-17281A87F576}"/>
              </a:ext>
            </a:extLst>
          </p:cNvPr>
          <p:cNvSpPr>
            <a:spLocks noChangeAspect="1"/>
          </p:cNvSpPr>
          <p:nvPr/>
        </p:nvSpPr>
        <p:spPr>
          <a:xfrm>
            <a:off x="919492" y="5645069"/>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0C3CA26A-7366-5448-B59F-C2E0BF1C73E8}"/>
              </a:ext>
            </a:extLst>
          </p:cNvPr>
          <p:cNvSpPr>
            <a:spLocks noChangeAspect="1"/>
          </p:cNvSpPr>
          <p:nvPr/>
        </p:nvSpPr>
        <p:spPr>
          <a:xfrm>
            <a:off x="919492" y="6005069"/>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Rounded Rectangle 33">
            <a:extLst>
              <a:ext uri="{FF2B5EF4-FFF2-40B4-BE49-F238E27FC236}">
                <a16:creationId xmlns:a16="http://schemas.microsoft.com/office/drawing/2014/main" id="{FAF84493-E1A5-1647-8CD4-FDAE536EFFBF}"/>
              </a:ext>
            </a:extLst>
          </p:cNvPr>
          <p:cNvSpPr/>
          <p:nvPr/>
        </p:nvSpPr>
        <p:spPr>
          <a:xfrm>
            <a:off x="521097" y="1909628"/>
            <a:ext cx="4508103" cy="2656417"/>
          </a:xfrm>
          <a:prstGeom prst="roundRect">
            <a:avLst/>
          </a:prstGeom>
          <a:noFill/>
          <a:ln w="38100">
            <a:solidFill>
              <a:srgbClr val="EB3DF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E6A55730-4AC0-7647-8FCD-AA714A308E19}"/>
              </a:ext>
            </a:extLst>
          </p:cNvPr>
          <p:cNvSpPr/>
          <p:nvPr/>
        </p:nvSpPr>
        <p:spPr>
          <a:xfrm>
            <a:off x="513585" y="4559175"/>
            <a:ext cx="4508103" cy="1954599"/>
          </a:xfrm>
          <a:prstGeom prst="roundRect">
            <a:avLst/>
          </a:prstGeom>
          <a:noFill/>
          <a:ln w="38100">
            <a:solidFill>
              <a:srgbClr val="0070C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1241F301-AA1B-6B44-BBA7-00886E68511A}"/>
              </a:ext>
            </a:extLst>
          </p:cNvPr>
          <p:cNvSpPr/>
          <p:nvPr/>
        </p:nvSpPr>
        <p:spPr>
          <a:xfrm>
            <a:off x="564245" y="1540296"/>
            <a:ext cx="1156086" cy="369332"/>
          </a:xfrm>
          <a:prstGeom prst="rect">
            <a:avLst/>
          </a:prstGeom>
        </p:spPr>
        <p:txBody>
          <a:bodyPr wrap="none">
            <a:spAutoFit/>
          </a:bodyPr>
          <a:lstStyle/>
          <a:p>
            <a:r>
              <a:rPr lang="en-GB" i="1" dirty="0">
                <a:latin typeface="NimbusSanL"/>
              </a:rPr>
              <a:t>One locus:</a:t>
            </a:r>
            <a:endParaRPr lang="en-GB" dirty="0">
              <a:effectLst/>
            </a:endParaRPr>
          </a:p>
        </p:txBody>
      </p:sp>
      <p:sp>
        <p:nvSpPr>
          <p:cNvPr id="38" name="TextBox 37">
            <a:extLst>
              <a:ext uri="{FF2B5EF4-FFF2-40B4-BE49-F238E27FC236}">
                <a16:creationId xmlns:a16="http://schemas.microsoft.com/office/drawing/2014/main" id="{7A14ABB4-8BD7-7341-A2FE-3F9950D932A0}"/>
              </a:ext>
            </a:extLst>
          </p:cNvPr>
          <p:cNvSpPr txBox="1"/>
          <p:nvPr/>
        </p:nvSpPr>
        <p:spPr>
          <a:xfrm>
            <a:off x="1001510" y="6497572"/>
            <a:ext cx="235962" cy="369332"/>
          </a:xfrm>
          <a:prstGeom prst="rect">
            <a:avLst/>
          </a:prstGeom>
          <a:noFill/>
        </p:spPr>
        <p:txBody>
          <a:bodyPr wrap="none" rtlCol="0">
            <a:spAutoFit/>
          </a:bodyPr>
          <a:lstStyle/>
          <a:p>
            <a:r>
              <a:rPr lang="en-US" i="1" dirty="0" err="1"/>
              <a:t>i</a:t>
            </a:r>
            <a:endParaRPr lang="en-US" i="1" dirty="0"/>
          </a:p>
        </p:txBody>
      </p:sp>
      <p:sp>
        <p:nvSpPr>
          <p:cNvPr id="39" name="TextBox 38">
            <a:extLst>
              <a:ext uri="{FF2B5EF4-FFF2-40B4-BE49-F238E27FC236}">
                <a16:creationId xmlns:a16="http://schemas.microsoft.com/office/drawing/2014/main" id="{5E5D00EB-AEF7-0E42-8E6A-F7AE9FF2F802}"/>
              </a:ext>
            </a:extLst>
          </p:cNvPr>
          <p:cNvSpPr txBox="1"/>
          <p:nvPr/>
        </p:nvSpPr>
        <p:spPr>
          <a:xfrm>
            <a:off x="2006614" y="2754276"/>
            <a:ext cx="1601721" cy="923330"/>
          </a:xfrm>
          <a:prstGeom prst="rect">
            <a:avLst/>
          </a:prstGeom>
          <a:noFill/>
        </p:spPr>
        <p:txBody>
          <a:bodyPr wrap="none" rtlCol="0">
            <a:spAutoFit/>
          </a:bodyPr>
          <a:lstStyle/>
          <a:p>
            <a:r>
              <a:rPr lang="en-US" dirty="0" err="1">
                <a:solidFill>
                  <a:srgbClr val="EB3DFA"/>
                </a:solidFill>
              </a:rPr>
              <a:t>Pr</a:t>
            </a:r>
            <a:r>
              <a:rPr lang="en-US" dirty="0">
                <a:solidFill>
                  <a:srgbClr val="EB3DFA"/>
                </a:solidFill>
              </a:rPr>
              <a:t>(       ) = 5/7</a:t>
            </a:r>
          </a:p>
          <a:p>
            <a:endParaRPr lang="en-US" dirty="0">
              <a:solidFill>
                <a:srgbClr val="EB3DFA"/>
              </a:solidFill>
            </a:endParaRPr>
          </a:p>
          <a:p>
            <a:r>
              <a:rPr lang="en-US" dirty="0" err="1">
                <a:solidFill>
                  <a:srgbClr val="EB3DFA"/>
                </a:solidFill>
              </a:rPr>
              <a:t>Pr</a:t>
            </a:r>
            <a:r>
              <a:rPr lang="en-US" dirty="0">
                <a:solidFill>
                  <a:srgbClr val="EB3DFA"/>
                </a:solidFill>
              </a:rPr>
              <a:t>(       ) = 2/7</a:t>
            </a:r>
          </a:p>
        </p:txBody>
      </p:sp>
      <p:sp>
        <p:nvSpPr>
          <p:cNvPr id="40" name="TextBox 39">
            <a:extLst>
              <a:ext uri="{FF2B5EF4-FFF2-40B4-BE49-F238E27FC236}">
                <a16:creationId xmlns:a16="http://schemas.microsoft.com/office/drawing/2014/main" id="{4C906373-403E-D047-B179-ABF10685F1C1}"/>
              </a:ext>
            </a:extLst>
          </p:cNvPr>
          <p:cNvSpPr txBox="1"/>
          <p:nvPr/>
        </p:nvSpPr>
        <p:spPr>
          <a:xfrm>
            <a:off x="1978497" y="5026545"/>
            <a:ext cx="1537600" cy="923330"/>
          </a:xfrm>
          <a:prstGeom prst="rect">
            <a:avLst/>
          </a:prstGeom>
          <a:noFill/>
        </p:spPr>
        <p:txBody>
          <a:bodyPr wrap="none" rtlCol="0">
            <a:spAutoFit/>
          </a:bodyPr>
          <a:lstStyle/>
          <a:p>
            <a:r>
              <a:rPr lang="en-US" dirty="0" err="1">
                <a:solidFill>
                  <a:srgbClr val="0070C0"/>
                </a:solidFill>
              </a:rPr>
              <a:t>Pr</a:t>
            </a:r>
            <a:r>
              <a:rPr lang="en-US" dirty="0">
                <a:solidFill>
                  <a:srgbClr val="0070C0"/>
                </a:solidFill>
              </a:rPr>
              <a:t>(      ) = 1/5</a:t>
            </a:r>
          </a:p>
          <a:p>
            <a:endParaRPr lang="en-US" dirty="0">
              <a:solidFill>
                <a:srgbClr val="0070C0"/>
              </a:solidFill>
            </a:endParaRPr>
          </a:p>
          <a:p>
            <a:r>
              <a:rPr lang="en-US" dirty="0" err="1">
                <a:solidFill>
                  <a:srgbClr val="0070C0"/>
                </a:solidFill>
              </a:rPr>
              <a:t>Pr</a:t>
            </a:r>
            <a:r>
              <a:rPr lang="en-US" dirty="0">
                <a:solidFill>
                  <a:srgbClr val="0070C0"/>
                </a:solidFill>
              </a:rPr>
              <a:t>(      ) = 4/5</a:t>
            </a:r>
          </a:p>
        </p:txBody>
      </p:sp>
      <p:sp>
        <p:nvSpPr>
          <p:cNvPr id="41" name="Oval 40">
            <a:extLst>
              <a:ext uri="{FF2B5EF4-FFF2-40B4-BE49-F238E27FC236}">
                <a16:creationId xmlns:a16="http://schemas.microsoft.com/office/drawing/2014/main" id="{302A1185-FC44-F845-939B-0FCFB5F80BF9}"/>
              </a:ext>
            </a:extLst>
          </p:cNvPr>
          <p:cNvSpPr>
            <a:spLocks noChangeAspect="1"/>
          </p:cNvSpPr>
          <p:nvPr/>
        </p:nvSpPr>
        <p:spPr>
          <a:xfrm>
            <a:off x="2426543" y="2754276"/>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794DD31C-B774-1149-AAE4-3D4345A884C8}"/>
              </a:ext>
            </a:extLst>
          </p:cNvPr>
          <p:cNvSpPr>
            <a:spLocks noChangeAspect="1"/>
          </p:cNvSpPr>
          <p:nvPr/>
        </p:nvSpPr>
        <p:spPr>
          <a:xfrm>
            <a:off x="2429318" y="3305686"/>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99B4E618-8118-4342-8F6D-017330535820}"/>
              </a:ext>
            </a:extLst>
          </p:cNvPr>
          <p:cNvSpPr>
            <a:spLocks noChangeAspect="1"/>
          </p:cNvSpPr>
          <p:nvPr/>
        </p:nvSpPr>
        <p:spPr>
          <a:xfrm>
            <a:off x="2387297" y="5046054"/>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A4C047E4-99D3-5941-A2F3-4214F98784B0}"/>
              </a:ext>
            </a:extLst>
          </p:cNvPr>
          <p:cNvSpPr>
            <a:spLocks noChangeAspect="1"/>
          </p:cNvSpPr>
          <p:nvPr/>
        </p:nvSpPr>
        <p:spPr>
          <a:xfrm>
            <a:off x="2387297" y="5567657"/>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13B0EAEE-A484-2D42-AE9B-E1B5ED84046B}"/>
              </a:ext>
            </a:extLst>
          </p:cNvPr>
          <p:cNvSpPr txBox="1"/>
          <p:nvPr/>
        </p:nvSpPr>
        <p:spPr>
          <a:xfrm>
            <a:off x="6738452" y="1836056"/>
            <a:ext cx="2086629" cy="2308324"/>
          </a:xfrm>
          <a:prstGeom prst="rect">
            <a:avLst/>
          </a:prstGeom>
          <a:noFill/>
        </p:spPr>
        <p:txBody>
          <a:bodyPr wrap="square" rtlCol="0">
            <a:spAutoFit/>
          </a:bodyPr>
          <a:lstStyle/>
          <a:p>
            <a:r>
              <a:rPr lang="en-GB" dirty="0"/>
              <a:t>Test how well (probability) each </a:t>
            </a:r>
            <a:r>
              <a:rPr lang="en-GB" dirty="0" err="1"/>
              <a:t>ind</a:t>
            </a:r>
            <a:r>
              <a:rPr lang="en-GB" dirty="0"/>
              <a:t> fits the allele frequency of its cluster; if bad fit → move individual to a different cluster </a:t>
            </a:r>
          </a:p>
          <a:p>
            <a:endParaRPr lang="en-US" dirty="0"/>
          </a:p>
        </p:txBody>
      </p:sp>
      <p:sp>
        <p:nvSpPr>
          <p:cNvPr id="47" name="TextBox 46">
            <a:extLst>
              <a:ext uri="{FF2B5EF4-FFF2-40B4-BE49-F238E27FC236}">
                <a16:creationId xmlns:a16="http://schemas.microsoft.com/office/drawing/2014/main" id="{D09C2F0A-9D70-C347-A97F-923D4F48EC94}"/>
              </a:ext>
            </a:extLst>
          </p:cNvPr>
          <p:cNvSpPr txBox="1"/>
          <p:nvPr/>
        </p:nvSpPr>
        <p:spPr>
          <a:xfrm>
            <a:off x="3943968" y="1906849"/>
            <a:ext cx="979755" cy="4878259"/>
          </a:xfrm>
          <a:prstGeom prst="rect">
            <a:avLst/>
          </a:prstGeom>
          <a:noFill/>
        </p:spPr>
        <p:txBody>
          <a:bodyPr wrap="none" rtlCol="0">
            <a:spAutoFit/>
          </a:bodyPr>
          <a:lstStyle/>
          <a:p>
            <a:r>
              <a:rPr lang="en-US" spc="300" dirty="0">
                <a:solidFill>
                  <a:srgbClr val="FF0000"/>
                </a:solidFill>
              </a:rPr>
              <a:t>2/7 x</a:t>
            </a:r>
            <a:r>
              <a:rPr lang="en-US" spc="300" dirty="0"/>
              <a:t> </a:t>
            </a:r>
          </a:p>
          <a:p>
            <a:endParaRPr lang="en-US" sz="700" spc="300" dirty="0"/>
          </a:p>
          <a:p>
            <a:r>
              <a:rPr lang="en-US" spc="300" dirty="0"/>
              <a:t>5/7</a:t>
            </a:r>
          </a:p>
          <a:p>
            <a:endParaRPr lang="en-US" sz="700" spc="300" dirty="0"/>
          </a:p>
          <a:p>
            <a:r>
              <a:rPr lang="en-US" spc="300" dirty="0"/>
              <a:t>5/7</a:t>
            </a:r>
          </a:p>
          <a:p>
            <a:endParaRPr lang="en-US" sz="700" spc="300" dirty="0"/>
          </a:p>
          <a:p>
            <a:r>
              <a:rPr lang="en-US" spc="300" dirty="0"/>
              <a:t>5/7</a:t>
            </a:r>
          </a:p>
          <a:p>
            <a:endParaRPr lang="en-US" sz="700" spc="300" dirty="0"/>
          </a:p>
          <a:p>
            <a:r>
              <a:rPr lang="en-US" spc="300" dirty="0">
                <a:solidFill>
                  <a:srgbClr val="FF0000"/>
                </a:solidFill>
              </a:rPr>
              <a:t>2/7 x</a:t>
            </a:r>
          </a:p>
          <a:p>
            <a:endParaRPr lang="en-US" sz="700" spc="300" dirty="0"/>
          </a:p>
          <a:p>
            <a:r>
              <a:rPr lang="en-US" spc="300" dirty="0"/>
              <a:t>5/7</a:t>
            </a:r>
          </a:p>
          <a:p>
            <a:endParaRPr lang="en-US" sz="700" spc="300" dirty="0"/>
          </a:p>
          <a:p>
            <a:r>
              <a:rPr lang="en-US" spc="300" dirty="0"/>
              <a:t>5/7</a:t>
            </a:r>
          </a:p>
          <a:p>
            <a:endParaRPr lang="en-US" sz="700" spc="300" dirty="0"/>
          </a:p>
          <a:p>
            <a:r>
              <a:rPr lang="en-US" spc="300" dirty="0"/>
              <a:t>4/5</a:t>
            </a:r>
          </a:p>
          <a:p>
            <a:endParaRPr lang="en-US" sz="700" spc="300" dirty="0"/>
          </a:p>
          <a:p>
            <a:r>
              <a:rPr lang="en-US" spc="300" dirty="0"/>
              <a:t>4/5</a:t>
            </a:r>
          </a:p>
          <a:p>
            <a:endParaRPr lang="en-US" sz="700" spc="300" dirty="0"/>
          </a:p>
          <a:p>
            <a:r>
              <a:rPr lang="en-US" spc="300" dirty="0">
                <a:solidFill>
                  <a:srgbClr val="FF0000"/>
                </a:solidFill>
              </a:rPr>
              <a:t>1/5 x</a:t>
            </a:r>
          </a:p>
          <a:p>
            <a:endParaRPr lang="en-US" sz="700" spc="300" dirty="0"/>
          </a:p>
          <a:p>
            <a:r>
              <a:rPr lang="en-US" spc="300" dirty="0"/>
              <a:t>4/5</a:t>
            </a:r>
          </a:p>
          <a:p>
            <a:endParaRPr lang="en-US" sz="700" spc="300" dirty="0"/>
          </a:p>
          <a:p>
            <a:r>
              <a:rPr lang="en-US" spc="300" dirty="0"/>
              <a:t>4/5</a:t>
            </a:r>
          </a:p>
          <a:p>
            <a:endParaRPr lang="en-US" spc="300" dirty="0"/>
          </a:p>
        </p:txBody>
      </p:sp>
      <p:sp>
        <p:nvSpPr>
          <p:cNvPr id="48" name="Oval 47">
            <a:extLst>
              <a:ext uri="{FF2B5EF4-FFF2-40B4-BE49-F238E27FC236}">
                <a16:creationId xmlns:a16="http://schemas.microsoft.com/office/drawing/2014/main" id="{1EDB6B72-7CCE-864A-B4EB-8B5163F47087}"/>
              </a:ext>
            </a:extLst>
          </p:cNvPr>
          <p:cNvSpPr>
            <a:spLocks noChangeAspect="1"/>
          </p:cNvSpPr>
          <p:nvPr/>
        </p:nvSpPr>
        <p:spPr>
          <a:xfrm>
            <a:off x="5725825" y="1958596"/>
            <a:ext cx="360000" cy="360000"/>
          </a:xfrm>
          <a:prstGeom prst="ellipse">
            <a:avLst/>
          </a:prstGeom>
          <a:solidFill>
            <a:schemeClr val="tx1"/>
          </a:solid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7EBC618-FBA1-2B49-BD15-9D856759EBAA}"/>
              </a:ext>
            </a:extLst>
          </p:cNvPr>
          <p:cNvSpPr>
            <a:spLocks noChangeAspect="1"/>
          </p:cNvSpPr>
          <p:nvPr/>
        </p:nvSpPr>
        <p:spPr>
          <a:xfrm>
            <a:off x="5725825" y="2318596"/>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a:extLst>
              <a:ext uri="{FF2B5EF4-FFF2-40B4-BE49-F238E27FC236}">
                <a16:creationId xmlns:a16="http://schemas.microsoft.com/office/drawing/2014/main" id="{514AA0AD-3BCD-C444-99C5-5B0A824AB11D}"/>
              </a:ext>
            </a:extLst>
          </p:cNvPr>
          <p:cNvSpPr>
            <a:spLocks noChangeAspect="1"/>
          </p:cNvSpPr>
          <p:nvPr/>
        </p:nvSpPr>
        <p:spPr>
          <a:xfrm>
            <a:off x="5725825" y="2678596"/>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61E79DFB-BF0C-2E4B-B7B6-4B01C1FED600}"/>
              </a:ext>
            </a:extLst>
          </p:cNvPr>
          <p:cNvSpPr>
            <a:spLocks noChangeAspect="1"/>
          </p:cNvSpPr>
          <p:nvPr/>
        </p:nvSpPr>
        <p:spPr>
          <a:xfrm>
            <a:off x="5725825" y="3038596"/>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a:extLst>
              <a:ext uri="{FF2B5EF4-FFF2-40B4-BE49-F238E27FC236}">
                <a16:creationId xmlns:a16="http://schemas.microsoft.com/office/drawing/2014/main" id="{9A23F3AE-0995-394C-9416-3CC178D6C66E}"/>
              </a:ext>
            </a:extLst>
          </p:cNvPr>
          <p:cNvSpPr>
            <a:spLocks noChangeAspect="1"/>
          </p:cNvSpPr>
          <p:nvPr/>
        </p:nvSpPr>
        <p:spPr>
          <a:xfrm>
            <a:off x="5725825" y="3404249"/>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D0469D5B-3905-904D-BDB5-2EE977E5F618}"/>
              </a:ext>
            </a:extLst>
          </p:cNvPr>
          <p:cNvSpPr>
            <a:spLocks noChangeAspect="1"/>
          </p:cNvSpPr>
          <p:nvPr/>
        </p:nvSpPr>
        <p:spPr>
          <a:xfrm>
            <a:off x="5725825" y="3764249"/>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a:extLst>
              <a:ext uri="{FF2B5EF4-FFF2-40B4-BE49-F238E27FC236}">
                <a16:creationId xmlns:a16="http://schemas.microsoft.com/office/drawing/2014/main" id="{EA51EB23-F85C-4749-B5B7-99D44B316440}"/>
              </a:ext>
            </a:extLst>
          </p:cNvPr>
          <p:cNvSpPr>
            <a:spLocks noChangeAspect="1"/>
          </p:cNvSpPr>
          <p:nvPr/>
        </p:nvSpPr>
        <p:spPr>
          <a:xfrm>
            <a:off x="5725825" y="4124249"/>
            <a:ext cx="360000" cy="360000"/>
          </a:xfrm>
          <a:prstGeom prst="ellipse">
            <a:avLst/>
          </a:prstGeom>
          <a:solidFill>
            <a:schemeClr val="bg1"/>
          </a:solid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3C94A4A-8853-BE4E-90EA-356A49974D1E}"/>
              </a:ext>
            </a:extLst>
          </p:cNvPr>
          <p:cNvSpPr>
            <a:spLocks noChangeAspect="1"/>
          </p:cNvSpPr>
          <p:nvPr/>
        </p:nvSpPr>
        <p:spPr>
          <a:xfrm>
            <a:off x="5725825" y="4484249"/>
            <a:ext cx="360000" cy="360000"/>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6" name="Oval 55">
            <a:extLst>
              <a:ext uri="{FF2B5EF4-FFF2-40B4-BE49-F238E27FC236}">
                <a16:creationId xmlns:a16="http://schemas.microsoft.com/office/drawing/2014/main" id="{0FD64E7B-EEB6-C544-AE26-62619D8BC6FC}"/>
              </a:ext>
            </a:extLst>
          </p:cNvPr>
          <p:cNvSpPr>
            <a:spLocks noChangeAspect="1"/>
          </p:cNvSpPr>
          <p:nvPr/>
        </p:nvSpPr>
        <p:spPr>
          <a:xfrm>
            <a:off x="5725825" y="4843273"/>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C385A055-ECC5-D44B-A1AB-BF99FD8CE052}"/>
              </a:ext>
            </a:extLst>
          </p:cNvPr>
          <p:cNvSpPr>
            <a:spLocks noChangeAspect="1"/>
          </p:cNvSpPr>
          <p:nvPr/>
        </p:nvSpPr>
        <p:spPr>
          <a:xfrm>
            <a:off x="5725825" y="5203273"/>
            <a:ext cx="360000" cy="360000"/>
          </a:xfrm>
          <a:prstGeom prst="ellipse">
            <a:avLst/>
          </a:prstGeom>
          <a:solidFill>
            <a:schemeClr val="bg1"/>
          </a:solid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a:extLst>
              <a:ext uri="{FF2B5EF4-FFF2-40B4-BE49-F238E27FC236}">
                <a16:creationId xmlns:a16="http://schemas.microsoft.com/office/drawing/2014/main" id="{F44B702D-7830-1748-ACB0-BE71B34C9BBF}"/>
              </a:ext>
            </a:extLst>
          </p:cNvPr>
          <p:cNvSpPr>
            <a:spLocks noChangeAspect="1"/>
          </p:cNvSpPr>
          <p:nvPr/>
        </p:nvSpPr>
        <p:spPr>
          <a:xfrm>
            <a:off x="5725825" y="5563273"/>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AEBC6FF2-0818-4D46-BAC4-97B0DFD296A6}"/>
              </a:ext>
            </a:extLst>
          </p:cNvPr>
          <p:cNvSpPr>
            <a:spLocks noChangeAspect="1"/>
          </p:cNvSpPr>
          <p:nvPr/>
        </p:nvSpPr>
        <p:spPr>
          <a:xfrm>
            <a:off x="5725825" y="5923273"/>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Rounded Rectangle 60">
            <a:extLst>
              <a:ext uri="{FF2B5EF4-FFF2-40B4-BE49-F238E27FC236}">
                <a16:creationId xmlns:a16="http://schemas.microsoft.com/office/drawing/2014/main" id="{101139E8-C77F-BF45-835E-9467171FF720}"/>
              </a:ext>
            </a:extLst>
          </p:cNvPr>
          <p:cNvSpPr/>
          <p:nvPr/>
        </p:nvSpPr>
        <p:spPr>
          <a:xfrm>
            <a:off x="5553155" y="1870834"/>
            <a:ext cx="748131" cy="2266003"/>
          </a:xfrm>
          <a:prstGeom prst="roundRect">
            <a:avLst/>
          </a:prstGeom>
          <a:noFill/>
          <a:ln w="38100">
            <a:solidFill>
              <a:srgbClr val="EB3DF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Rounded Rectangle 61">
            <a:extLst>
              <a:ext uri="{FF2B5EF4-FFF2-40B4-BE49-F238E27FC236}">
                <a16:creationId xmlns:a16="http://schemas.microsoft.com/office/drawing/2014/main" id="{5BA328FF-A5D3-5E4C-969D-02FF3B3B6894}"/>
              </a:ext>
            </a:extLst>
          </p:cNvPr>
          <p:cNvSpPr/>
          <p:nvPr/>
        </p:nvSpPr>
        <p:spPr>
          <a:xfrm>
            <a:off x="5553155" y="4130525"/>
            <a:ext cx="748131" cy="2266003"/>
          </a:xfrm>
          <a:prstGeom prst="roundRect">
            <a:avLst/>
          </a:prstGeom>
          <a:noFill/>
          <a:ln w="38100">
            <a:solidFill>
              <a:srgbClr val="0070C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Arc 63">
            <a:extLst>
              <a:ext uri="{FF2B5EF4-FFF2-40B4-BE49-F238E27FC236}">
                <a16:creationId xmlns:a16="http://schemas.microsoft.com/office/drawing/2014/main" id="{43AA2B36-8215-754B-8198-A5A683CA36B2}"/>
              </a:ext>
            </a:extLst>
          </p:cNvPr>
          <p:cNvSpPr/>
          <p:nvPr/>
        </p:nvSpPr>
        <p:spPr>
          <a:xfrm rot="17636160">
            <a:off x="6033279" y="3996255"/>
            <a:ext cx="4009714" cy="2886015"/>
          </a:xfrm>
          <a:prstGeom prst="arc">
            <a:avLst>
              <a:gd name="adj1" fmla="val 14392267"/>
              <a:gd name="adj2" fmla="val 18729948"/>
            </a:avLst>
          </a:prstGeom>
          <a:ln>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6" name="Arc 65">
            <a:extLst>
              <a:ext uri="{FF2B5EF4-FFF2-40B4-BE49-F238E27FC236}">
                <a16:creationId xmlns:a16="http://schemas.microsoft.com/office/drawing/2014/main" id="{6010A05A-11FC-A44C-BCD3-3F0A4604804A}"/>
              </a:ext>
            </a:extLst>
          </p:cNvPr>
          <p:cNvSpPr/>
          <p:nvPr/>
        </p:nvSpPr>
        <p:spPr>
          <a:xfrm rot="6542692">
            <a:off x="3808427" y="2085397"/>
            <a:ext cx="4009714" cy="4833377"/>
          </a:xfrm>
          <a:prstGeom prst="arc">
            <a:avLst>
              <a:gd name="adj1" fmla="val 14392267"/>
              <a:gd name="adj2" fmla="val 21544677"/>
            </a:avLst>
          </a:prstGeom>
          <a:ln>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TextBox 2">
            <a:extLst>
              <a:ext uri="{FF2B5EF4-FFF2-40B4-BE49-F238E27FC236}">
                <a16:creationId xmlns:a16="http://schemas.microsoft.com/office/drawing/2014/main" id="{FCAFDB4E-4B87-D047-B9B1-BC3A8DC5C58D}"/>
              </a:ext>
            </a:extLst>
          </p:cNvPr>
          <p:cNvSpPr txBox="1"/>
          <p:nvPr/>
        </p:nvSpPr>
        <p:spPr>
          <a:xfrm>
            <a:off x="41732" y="979374"/>
            <a:ext cx="9208611" cy="369332"/>
          </a:xfrm>
          <a:prstGeom prst="rect">
            <a:avLst/>
          </a:prstGeom>
          <a:noFill/>
        </p:spPr>
        <p:txBody>
          <a:bodyPr wrap="none" rtlCol="0">
            <a:spAutoFit/>
          </a:bodyPr>
          <a:lstStyle/>
          <a:p>
            <a:r>
              <a:rPr lang="en-US" dirty="0"/>
              <a:t>We can do the same </a:t>
            </a:r>
            <a:r>
              <a:rPr lang="en-US" b="1" dirty="0"/>
              <a:t>without </a:t>
            </a:r>
            <a:r>
              <a:rPr lang="en-US" dirty="0"/>
              <a:t>knowing allele frequencies in Pop1 and Pop2 by clustering</a:t>
            </a:r>
            <a:endParaRPr lang="en-US" b="1" dirty="0"/>
          </a:p>
        </p:txBody>
      </p:sp>
      <p:sp>
        <p:nvSpPr>
          <p:cNvPr id="46" name="Rectangle 45">
            <a:extLst>
              <a:ext uri="{FF2B5EF4-FFF2-40B4-BE49-F238E27FC236}">
                <a16:creationId xmlns:a16="http://schemas.microsoft.com/office/drawing/2014/main" id="{2AD6933B-F7DF-4944-A6FA-11DB7CBB00B8}"/>
              </a:ext>
            </a:extLst>
          </p:cNvPr>
          <p:cNvSpPr/>
          <p:nvPr/>
        </p:nvSpPr>
        <p:spPr>
          <a:xfrm rot="16200000">
            <a:off x="-394489" y="3873656"/>
            <a:ext cx="1181734" cy="369332"/>
          </a:xfrm>
          <a:prstGeom prst="rect">
            <a:avLst/>
          </a:prstGeom>
        </p:spPr>
        <p:txBody>
          <a:bodyPr wrap="none">
            <a:spAutoFit/>
          </a:bodyPr>
          <a:lstStyle/>
          <a:p>
            <a:r>
              <a:rPr lang="en-GB" i="1" dirty="0">
                <a:latin typeface="NimbusSanL"/>
              </a:rPr>
              <a:t>individuals</a:t>
            </a:r>
            <a:endParaRPr lang="en-GB" dirty="0">
              <a:effectLst/>
            </a:endParaRPr>
          </a:p>
        </p:txBody>
      </p:sp>
    </p:spTree>
    <p:extLst>
      <p:ext uri="{BB962C8B-B14F-4D97-AF65-F5344CB8AC3E}">
        <p14:creationId xmlns:p14="http://schemas.microsoft.com/office/powerpoint/2010/main" val="1156400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10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10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10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1000"/>
                                        <p:tgtEl>
                                          <p:spTgt spid="1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1000"/>
                                        <p:tgtEl>
                                          <p:spTgt spid="1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6"/>
                                        </p:tgtEl>
                                        <p:attrNameLst>
                                          <p:attrName>style.visibility</p:attrName>
                                        </p:attrNameLst>
                                      </p:cBhvr>
                                      <p:to>
                                        <p:strVal val="visible"/>
                                      </p:to>
                                    </p:set>
                                    <p:animEffect transition="in" filter="fade">
                                      <p:cBhvr>
                                        <p:cTn id="31" dur="500"/>
                                        <p:tgtEl>
                                          <p:spTgt spid="4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1000"/>
                                        <p:tgtEl>
                                          <p:spTgt spid="1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1000"/>
                                        <p:tgtEl>
                                          <p:spTgt spid="1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1000"/>
                                        <p:tgtEl>
                                          <p:spTgt spid="1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1000"/>
                                        <p:tgtEl>
                                          <p:spTgt spid="2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6"/>
                                        </p:tgtEl>
                                        <p:attrNameLst>
                                          <p:attrName>style.visibility</p:attrName>
                                        </p:attrNameLst>
                                      </p:cBhvr>
                                      <p:to>
                                        <p:strVal val="visible"/>
                                      </p:to>
                                    </p:set>
                                    <p:animEffect transition="in" filter="fade">
                                      <p:cBhvr>
                                        <p:cTn id="46" dur="500"/>
                                        <p:tgtEl>
                                          <p:spTgt spid="36"/>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fade">
                                      <p:cBhvr>
                                        <p:cTn id="51" dur="500"/>
                                        <p:tgtEl>
                                          <p:spTgt spid="3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5"/>
                                        </p:tgtEl>
                                        <p:attrNameLst>
                                          <p:attrName>style.visibility</p:attrName>
                                        </p:attrNameLst>
                                      </p:cBhvr>
                                      <p:to>
                                        <p:strVal val="visible"/>
                                      </p:to>
                                    </p:set>
                                    <p:animEffect transition="in" filter="fade">
                                      <p:cBhvr>
                                        <p:cTn id="54" dur="500"/>
                                        <p:tgtEl>
                                          <p:spTgt spid="35"/>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39"/>
                                        </p:tgtEl>
                                        <p:attrNameLst>
                                          <p:attrName>style.visibility</p:attrName>
                                        </p:attrNameLst>
                                      </p:cBhvr>
                                      <p:to>
                                        <p:strVal val="visible"/>
                                      </p:to>
                                    </p:set>
                                    <p:animEffect transition="in" filter="fade">
                                      <p:cBhvr>
                                        <p:cTn id="59" dur="1000"/>
                                        <p:tgtEl>
                                          <p:spTgt spid="3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0"/>
                                        </p:tgtEl>
                                        <p:attrNameLst>
                                          <p:attrName>style.visibility</p:attrName>
                                        </p:attrNameLst>
                                      </p:cBhvr>
                                      <p:to>
                                        <p:strVal val="visible"/>
                                      </p:to>
                                    </p:set>
                                    <p:animEffect transition="in" filter="fade">
                                      <p:cBhvr>
                                        <p:cTn id="62" dur="1000"/>
                                        <p:tgtEl>
                                          <p:spTgt spid="4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41"/>
                                        </p:tgtEl>
                                        <p:attrNameLst>
                                          <p:attrName>style.visibility</p:attrName>
                                        </p:attrNameLst>
                                      </p:cBhvr>
                                      <p:to>
                                        <p:strVal val="visible"/>
                                      </p:to>
                                    </p:set>
                                    <p:animEffect transition="in" filter="fade">
                                      <p:cBhvr>
                                        <p:cTn id="65" dur="1000"/>
                                        <p:tgtEl>
                                          <p:spTgt spid="41"/>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42"/>
                                        </p:tgtEl>
                                        <p:attrNameLst>
                                          <p:attrName>style.visibility</p:attrName>
                                        </p:attrNameLst>
                                      </p:cBhvr>
                                      <p:to>
                                        <p:strVal val="visible"/>
                                      </p:to>
                                    </p:set>
                                    <p:animEffect transition="in" filter="fade">
                                      <p:cBhvr>
                                        <p:cTn id="68" dur="1000"/>
                                        <p:tgtEl>
                                          <p:spTgt spid="42"/>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43"/>
                                        </p:tgtEl>
                                        <p:attrNameLst>
                                          <p:attrName>style.visibility</p:attrName>
                                        </p:attrNameLst>
                                      </p:cBhvr>
                                      <p:to>
                                        <p:strVal val="visible"/>
                                      </p:to>
                                    </p:set>
                                    <p:animEffect transition="in" filter="fade">
                                      <p:cBhvr>
                                        <p:cTn id="71" dur="1000"/>
                                        <p:tgtEl>
                                          <p:spTgt spid="43"/>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44"/>
                                        </p:tgtEl>
                                        <p:attrNameLst>
                                          <p:attrName>style.visibility</p:attrName>
                                        </p:attrNameLst>
                                      </p:cBhvr>
                                      <p:to>
                                        <p:strVal val="visible"/>
                                      </p:to>
                                    </p:set>
                                    <p:animEffect transition="in" filter="fade">
                                      <p:cBhvr>
                                        <p:cTn id="74" dur="1000"/>
                                        <p:tgtEl>
                                          <p:spTgt spid="44"/>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45"/>
                                        </p:tgtEl>
                                        <p:attrNameLst>
                                          <p:attrName>style.visibility</p:attrName>
                                        </p:attrNameLst>
                                      </p:cBhvr>
                                      <p:to>
                                        <p:strVal val="visible"/>
                                      </p:to>
                                    </p:set>
                                    <p:animEffect transition="in" filter="fade">
                                      <p:cBhvr>
                                        <p:cTn id="79" dur="500"/>
                                        <p:tgtEl>
                                          <p:spTgt spid="4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47"/>
                                        </p:tgtEl>
                                        <p:attrNameLst>
                                          <p:attrName>style.visibility</p:attrName>
                                        </p:attrNameLst>
                                      </p:cBhvr>
                                      <p:to>
                                        <p:strVal val="visible"/>
                                      </p:to>
                                    </p:set>
                                    <p:animEffect transition="in" filter="fade">
                                      <p:cBhvr>
                                        <p:cTn id="82" dur="2000"/>
                                        <p:tgtEl>
                                          <p:spTgt spid="47"/>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48"/>
                                        </p:tgtEl>
                                        <p:attrNameLst>
                                          <p:attrName>style.visibility</p:attrName>
                                        </p:attrNameLst>
                                      </p:cBhvr>
                                      <p:to>
                                        <p:strVal val="visible"/>
                                      </p:to>
                                    </p:set>
                                    <p:animEffect transition="in" filter="fade">
                                      <p:cBhvr>
                                        <p:cTn id="87" dur="500"/>
                                        <p:tgtEl>
                                          <p:spTgt spid="48"/>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49"/>
                                        </p:tgtEl>
                                        <p:attrNameLst>
                                          <p:attrName>style.visibility</p:attrName>
                                        </p:attrNameLst>
                                      </p:cBhvr>
                                      <p:to>
                                        <p:strVal val="visible"/>
                                      </p:to>
                                    </p:set>
                                    <p:animEffect transition="in" filter="fade">
                                      <p:cBhvr>
                                        <p:cTn id="90" dur="500"/>
                                        <p:tgtEl>
                                          <p:spTgt spid="49"/>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50"/>
                                        </p:tgtEl>
                                        <p:attrNameLst>
                                          <p:attrName>style.visibility</p:attrName>
                                        </p:attrNameLst>
                                      </p:cBhvr>
                                      <p:to>
                                        <p:strVal val="visible"/>
                                      </p:to>
                                    </p:set>
                                    <p:animEffect transition="in" filter="fade">
                                      <p:cBhvr>
                                        <p:cTn id="93" dur="500"/>
                                        <p:tgtEl>
                                          <p:spTgt spid="50"/>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51"/>
                                        </p:tgtEl>
                                        <p:attrNameLst>
                                          <p:attrName>style.visibility</p:attrName>
                                        </p:attrNameLst>
                                      </p:cBhvr>
                                      <p:to>
                                        <p:strVal val="visible"/>
                                      </p:to>
                                    </p:set>
                                    <p:animEffect transition="in" filter="fade">
                                      <p:cBhvr>
                                        <p:cTn id="96" dur="500"/>
                                        <p:tgtEl>
                                          <p:spTgt spid="51"/>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52"/>
                                        </p:tgtEl>
                                        <p:attrNameLst>
                                          <p:attrName>style.visibility</p:attrName>
                                        </p:attrNameLst>
                                      </p:cBhvr>
                                      <p:to>
                                        <p:strVal val="visible"/>
                                      </p:to>
                                    </p:set>
                                    <p:animEffect transition="in" filter="fade">
                                      <p:cBhvr>
                                        <p:cTn id="99" dur="500"/>
                                        <p:tgtEl>
                                          <p:spTgt spid="52"/>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53"/>
                                        </p:tgtEl>
                                        <p:attrNameLst>
                                          <p:attrName>style.visibility</p:attrName>
                                        </p:attrNameLst>
                                      </p:cBhvr>
                                      <p:to>
                                        <p:strVal val="visible"/>
                                      </p:to>
                                    </p:set>
                                    <p:animEffect transition="in" filter="fade">
                                      <p:cBhvr>
                                        <p:cTn id="102" dur="500"/>
                                        <p:tgtEl>
                                          <p:spTgt spid="53"/>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54"/>
                                        </p:tgtEl>
                                        <p:attrNameLst>
                                          <p:attrName>style.visibility</p:attrName>
                                        </p:attrNameLst>
                                      </p:cBhvr>
                                      <p:to>
                                        <p:strVal val="visible"/>
                                      </p:to>
                                    </p:set>
                                    <p:animEffect transition="in" filter="fade">
                                      <p:cBhvr>
                                        <p:cTn id="105" dur="500"/>
                                        <p:tgtEl>
                                          <p:spTgt spid="54"/>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55"/>
                                        </p:tgtEl>
                                        <p:attrNameLst>
                                          <p:attrName>style.visibility</p:attrName>
                                        </p:attrNameLst>
                                      </p:cBhvr>
                                      <p:to>
                                        <p:strVal val="visible"/>
                                      </p:to>
                                    </p:set>
                                    <p:animEffect transition="in" filter="fade">
                                      <p:cBhvr>
                                        <p:cTn id="108" dur="500"/>
                                        <p:tgtEl>
                                          <p:spTgt spid="55"/>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56"/>
                                        </p:tgtEl>
                                        <p:attrNameLst>
                                          <p:attrName>style.visibility</p:attrName>
                                        </p:attrNameLst>
                                      </p:cBhvr>
                                      <p:to>
                                        <p:strVal val="visible"/>
                                      </p:to>
                                    </p:set>
                                    <p:animEffect transition="in" filter="fade">
                                      <p:cBhvr>
                                        <p:cTn id="111" dur="500"/>
                                        <p:tgtEl>
                                          <p:spTgt spid="56"/>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57"/>
                                        </p:tgtEl>
                                        <p:attrNameLst>
                                          <p:attrName>style.visibility</p:attrName>
                                        </p:attrNameLst>
                                      </p:cBhvr>
                                      <p:to>
                                        <p:strVal val="visible"/>
                                      </p:to>
                                    </p:set>
                                    <p:animEffect transition="in" filter="fade">
                                      <p:cBhvr>
                                        <p:cTn id="114" dur="500"/>
                                        <p:tgtEl>
                                          <p:spTgt spid="57"/>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58"/>
                                        </p:tgtEl>
                                        <p:attrNameLst>
                                          <p:attrName>style.visibility</p:attrName>
                                        </p:attrNameLst>
                                      </p:cBhvr>
                                      <p:to>
                                        <p:strVal val="visible"/>
                                      </p:to>
                                    </p:set>
                                    <p:animEffect transition="in" filter="fade">
                                      <p:cBhvr>
                                        <p:cTn id="117" dur="500"/>
                                        <p:tgtEl>
                                          <p:spTgt spid="58"/>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59"/>
                                        </p:tgtEl>
                                        <p:attrNameLst>
                                          <p:attrName>style.visibility</p:attrName>
                                        </p:attrNameLst>
                                      </p:cBhvr>
                                      <p:to>
                                        <p:strVal val="visible"/>
                                      </p:to>
                                    </p:set>
                                    <p:animEffect transition="in" filter="fade">
                                      <p:cBhvr>
                                        <p:cTn id="120" dur="500"/>
                                        <p:tgtEl>
                                          <p:spTgt spid="59"/>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61"/>
                                        </p:tgtEl>
                                        <p:attrNameLst>
                                          <p:attrName>style.visibility</p:attrName>
                                        </p:attrNameLst>
                                      </p:cBhvr>
                                      <p:to>
                                        <p:strVal val="visible"/>
                                      </p:to>
                                    </p:set>
                                    <p:animEffect transition="in" filter="fade">
                                      <p:cBhvr>
                                        <p:cTn id="123" dur="500"/>
                                        <p:tgtEl>
                                          <p:spTgt spid="61"/>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62"/>
                                        </p:tgtEl>
                                        <p:attrNameLst>
                                          <p:attrName>style.visibility</p:attrName>
                                        </p:attrNameLst>
                                      </p:cBhvr>
                                      <p:to>
                                        <p:strVal val="visible"/>
                                      </p:to>
                                    </p:set>
                                    <p:animEffect transition="in" filter="fade">
                                      <p:cBhvr>
                                        <p:cTn id="126" dur="500"/>
                                        <p:tgtEl>
                                          <p:spTgt spid="62"/>
                                        </p:tgtEl>
                                      </p:cBhvr>
                                    </p:animEffect>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grpId="0" nodeType="clickEffect">
                                  <p:stCondLst>
                                    <p:cond delay="0"/>
                                  </p:stCondLst>
                                  <p:childTnLst>
                                    <p:set>
                                      <p:cBhvr>
                                        <p:cTn id="130" dur="1" fill="hold">
                                          <p:stCondLst>
                                            <p:cond delay="0"/>
                                          </p:stCondLst>
                                        </p:cTn>
                                        <p:tgtEl>
                                          <p:spTgt spid="66"/>
                                        </p:tgtEl>
                                        <p:attrNameLst>
                                          <p:attrName>style.visibility</p:attrName>
                                        </p:attrNameLst>
                                      </p:cBhvr>
                                      <p:to>
                                        <p:strVal val="visible"/>
                                      </p:to>
                                    </p:set>
                                    <p:animEffect transition="in" filter="fade">
                                      <p:cBhvr>
                                        <p:cTn id="131" dur="500"/>
                                        <p:tgtEl>
                                          <p:spTgt spid="66"/>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64"/>
                                        </p:tgtEl>
                                        <p:attrNameLst>
                                          <p:attrName>style.visibility</p:attrName>
                                        </p:attrNameLst>
                                      </p:cBhvr>
                                      <p:to>
                                        <p:strVal val="visible"/>
                                      </p:to>
                                    </p:set>
                                    <p:animEffect transition="in" filter="fade">
                                      <p:cBhvr>
                                        <p:cTn id="134"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34" grpId="0" animBg="1"/>
      <p:bldP spid="35" grpId="0" animBg="1"/>
      <p:bldP spid="36" grpId="0"/>
      <p:bldP spid="39" grpId="0"/>
      <p:bldP spid="40" grpId="0"/>
      <p:bldP spid="41" grpId="0" animBg="1"/>
      <p:bldP spid="42" grpId="0" animBg="1"/>
      <p:bldP spid="43" grpId="0" animBg="1"/>
      <p:bldP spid="44" grpId="0" animBg="1"/>
      <p:bldP spid="45" grpId="0"/>
      <p:bldP spid="47" grpId="0"/>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1" grpId="0" animBg="1"/>
      <p:bldP spid="62" grpId="0" animBg="1"/>
      <p:bldP spid="64" grpId="0" animBg="1"/>
      <p:bldP spid="66" grpId="0" animBg="1"/>
      <p:bldP spid="4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1EDB6B72-7CCE-864A-B4EB-8B5163F47087}"/>
              </a:ext>
            </a:extLst>
          </p:cNvPr>
          <p:cNvSpPr>
            <a:spLocks noChangeAspect="1"/>
          </p:cNvSpPr>
          <p:nvPr/>
        </p:nvSpPr>
        <p:spPr>
          <a:xfrm>
            <a:off x="5725825" y="1958596"/>
            <a:ext cx="360000" cy="360000"/>
          </a:xfrm>
          <a:prstGeom prst="ellipse">
            <a:avLst/>
          </a:prstGeom>
          <a:solidFill>
            <a:schemeClr val="tx1"/>
          </a:solid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7EBC618-FBA1-2B49-BD15-9D856759EBAA}"/>
              </a:ext>
            </a:extLst>
          </p:cNvPr>
          <p:cNvSpPr>
            <a:spLocks noChangeAspect="1"/>
          </p:cNvSpPr>
          <p:nvPr/>
        </p:nvSpPr>
        <p:spPr>
          <a:xfrm>
            <a:off x="5725825" y="2318596"/>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a:extLst>
              <a:ext uri="{FF2B5EF4-FFF2-40B4-BE49-F238E27FC236}">
                <a16:creationId xmlns:a16="http://schemas.microsoft.com/office/drawing/2014/main" id="{514AA0AD-3BCD-C444-99C5-5B0A824AB11D}"/>
              </a:ext>
            </a:extLst>
          </p:cNvPr>
          <p:cNvSpPr>
            <a:spLocks noChangeAspect="1"/>
          </p:cNvSpPr>
          <p:nvPr/>
        </p:nvSpPr>
        <p:spPr>
          <a:xfrm>
            <a:off x="5725825" y="2678596"/>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61E79DFB-BF0C-2E4B-B7B6-4B01C1FED600}"/>
              </a:ext>
            </a:extLst>
          </p:cNvPr>
          <p:cNvSpPr>
            <a:spLocks noChangeAspect="1"/>
          </p:cNvSpPr>
          <p:nvPr/>
        </p:nvSpPr>
        <p:spPr>
          <a:xfrm>
            <a:off x="5725825" y="3038596"/>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a:extLst>
              <a:ext uri="{FF2B5EF4-FFF2-40B4-BE49-F238E27FC236}">
                <a16:creationId xmlns:a16="http://schemas.microsoft.com/office/drawing/2014/main" id="{9A23F3AE-0995-394C-9416-3CC178D6C66E}"/>
              </a:ext>
            </a:extLst>
          </p:cNvPr>
          <p:cNvSpPr>
            <a:spLocks noChangeAspect="1"/>
          </p:cNvSpPr>
          <p:nvPr/>
        </p:nvSpPr>
        <p:spPr>
          <a:xfrm>
            <a:off x="5725825" y="3404249"/>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D0469D5B-3905-904D-BDB5-2EE977E5F618}"/>
              </a:ext>
            </a:extLst>
          </p:cNvPr>
          <p:cNvSpPr>
            <a:spLocks noChangeAspect="1"/>
          </p:cNvSpPr>
          <p:nvPr/>
        </p:nvSpPr>
        <p:spPr>
          <a:xfrm>
            <a:off x="5725825" y="3764249"/>
            <a:ext cx="360000" cy="36000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a:extLst>
              <a:ext uri="{FF2B5EF4-FFF2-40B4-BE49-F238E27FC236}">
                <a16:creationId xmlns:a16="http://schemas.microsoft.com/office/drawing/2014/main" id="{EA51EB23-F85C-4749-B5B7-99D44B316440}"/>
              </a:ext>
            </a:extLst>
          </p:cNvPr>
          <p:cNvSpPr>
            <a:spLocks noChangeAspect="1"/>
          </p:cNvSpPr>
          <p:nvPr/>
        </p:nvSpPr>
        <p:spPr>
          <a:xfrm>
            <a:off x="5725825" y="4124249"/>
            <a:ext cx="360000" cy="360000"/>
          </a:xfrm>
          <a:prstGeom prst="ellipse">
            <a:avLst/>
          </a:prstGeom>
          <a:solidFill>
            <a:schemeClr val="bg1"/>
          </a:solid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3C94A4A-8853-BE4E-90EA-356A49974D1E}"/>
              </a:ext>
            </a:extLst>
          </p:cNvPr>
          <p:cNvSpPr>
            <a:spLocks noChangeAspect="1"/>
          </p:cNvSpPr>
          <p:nvPr/>
        </p:nvSpPr>
        <p:spPr>
          <a:xfrm>
            <a:off x="5725825" y="4484249"/>
            <a:ext cx="360000" cy="360000"/>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6" name="Oval 55">
            <a:extLst>
              <a:ext uri="{FF2B5EF4-FFF2-40B4-BE49-F238E27FC236}">
                <a16:creationId xmlns:a16="http://schemas.microsoft.com/office/drawing/2014/main" id="{0FD64E7B-EEB6-C544-AE26-62619D8BC6FC}"/>
              </a:ext>
            </a:extLst>
          </p:cNvPr>
          <p:cNvSpPr>
            <a:spLocks noChangeAspect="1"/>
          </p:cNvSpPr>
          <p:nvPr/>
        </p:nvSpPr>
        <p:spPr>
          <a:xfrm>
            <a:off x="5725825" y="4843273"/>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C385A055-ECC5-D44B-A1AB-BF99FD8CE052}"/>
              </a:ext>
            </a:extLst>
          </p:cNvPr>
          <p:cNvSpPr>
            <a:spLocks noChangeAspect="1"/>
          </p:cNvSpPr>
          <p:nvPr/>
        </p:nvSpPr>
        <p:spPr>
          <a:xfrm>
            <a:off x="5725825" y="5203273"/>
            <a:ext cx="360000" cy="360000"/>
          </a:xfrm>
          <a:prstGeom prst="ellipse">
            <a:avLst/>
          </a:prstGeom>
          <a:solidFill>
            <a:schemeClr val="bg1"/>
          </a:solid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a:extLst>
              <a:ext uri="{FF2B5EF4-FFF2-40B4-BE49-F238E27FC236}">
                <a16:creationId xmlns:a16="http://schemas.microsoft.com/office/drawing/2014/main" id="{F44B702D-7830-1748-ACB0-BE71B34C9BBF}"/>
              </a:ext>
            </a:extLst>
          </p:cNvPr>
          <p:cNvSpPr>
            <a:spLocks noChangeAspect="1"/>
          </p:cNvSpPr>
          <p:nvPr/>
        </p:nvSpPr>
        <p:spPr>
          <a:xfrm>
            <a:off x="5725825" y="5563273"/>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AEBC6FF2-0818-4D46-BAC4-97B0DFD296A6}"/>
              </a:ext>
            </a:extLst>
          </p:cNvPr>
          <p:cNvSpPr>
            <a:spLocks noChangeAspect="1"/>
          </p:cNvSpPr>
          <p:nvPr/>
        </p:nvSpPr>
        <p:spPr>
          <a:xfrm>
            <a:off x="5725825" y="5923273"/>
            <a:ext cx="360000" cy="360000"/>
          </a:xfrm>
          <a:prstGeom prst="ellipse">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Rounded Rectangle 60">
            <a:extLst>
              <a:ext uri="{FF2B5EF4-FFF2-40B4-BE49-F238E27FC236}">
                <a16:creationId xmlns:a16="http://schemas.microsoft.com/office/drawing/2014/main" id="{101139E8-C77F-BF45-835E-9467171FF720}"/>
              </a:ext>
            </a:extLst>
          </p:cNvPr>
          <p:cNvSpPr/>
          <p:nvPr/>
        </p:nvSpPr>
        <p:spPr>
          <a:xfrm>
            <a:off x="5553155" y="1870834"/>
            <a:ext cx="748131" cy="2266003"/>
          </a:xfrm>
          <a:prstGeom prst="roundRect">
            <a:avLst/>
          </a:prstGeom>
          <a:noFill/>
          <a:ln w="38100">
            <a:solidFill>
              <a:srgbClr val="EB3DF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Rounded Rectangle 61">
            <a:extLst>
              <a:ext uri="{FF2B5EF4-FFF2-40B4-BE49-F238E27FC236}">
                <a16:creationId xmlns:a16="http://schemas.microsoft.com/office/drawing/2014/main" id="{5BA328FF-A5D3-5E4C-969D-02FF3B3B6894}"/>
              </a:ext>
            </a:extLst>
          </p:cNvPr>
          <p:cNvSpPr/>
          <p:nvPr/>
        </p:nvSpPr>
        <p:spPr>
          <a:xfrm>
            <a:off x="5553155" y="4130525"/>
            <a:ext cx="748131" cy="2266003"/>
          </a:xfrm>
          <a:prstGeom prst="roundRect">
            <a:avLst/>
          </a:prstGeom>
          <a:noFill/>
          <a:ln w="38100">
            <a:solidFill>
              <a:srgbClr val="0070C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Arc 63">
            <a:extLst>
              <a:ext uri="{FF2B5EF4-FFF2-40B4-BE49-F238E27FC236}">
                <a16:creationId xmlns:a16="http://schemas.microsoft.com/office/drawing/2014/main" id="{43AA2B36-8215-754B-8198-A5A683CA36B2}"/>
              </a:ext>
            </a:extLst>
          </p:cNvPr>
          <p:cNvSpPr/>
          <p:nvPr/>
        </p:nvSpPr>
        <p:spPr>
          <a:xfrm rot="17636160">
            <a:off x="6033279" y="3996255"/>
            <a:ext cx="4009714" cy="2886015"/>
          </a:xfrm>
          <a:prstGeom prst="arc">
            <a:avLst>
              <a:gd name="adj1" fmla="val 14392267"/>
              <a:gd name="adj2" fmla="val 18729948"/>
            </a:avLst>
          </a:prstGeom>
          <a:ln>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6" name="Arc 65">
            <a:extLst>
              <a:ext uri="{FF2B5EF4-FFF2-40B4-BE49-F238E27FC236}">
                <a16:creationId xmlns:a16="http://schemas.microsoft.com/office/drawing/2014/main" id="{6010A05A-11FC-A44C-BCD3-3F0A4604804A}"/>
              </a:ext>
            </a:extLst>
          </p:cNvPr>
          <p:cNvSpPr/>
          <p:nvPr/>
        </p:nvSpPr>
        <p:spPr>
          <a:xfrm rot="6542692">
            <a:off x="3808427" y="2085397"/>
            <a:ext cx="4009714" cy="4833377"/>
          </a:xfrm>
          <a:prstGeom prst="arc">
            <a:avLst>
              <a:gd name="adj1" fmla="val 14392267"/>
              <a:gd name="adj2" fmla="val 21544677"/>
            </a:avLst>
          </a:prstGeom>
          <a:ln>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D9200B85-C464-4C45-8D18-7E9426211E84}"/>
              </a:ext>
            </a:extLst>
          </p:cNvPr>
          <p:cNvSpPr txBox="1"/>
          <p:nvPr/>
        </p:nvSpPr>
        <p:spPr>
          <a:xfrm>
            <a:off x="213257" y="870246"/>
            <a:ext cx="1027845" cy="338554"/>
          </a:xfrm>
          <a:prstGeom prst="rect">
            <a:avLst/>
          </a:prstGeom>
          <a:noFill/>
        </p:spPr>
        <p:txBody>
          <a:bodyPr wrap="none" rtlCol="0">
            <a:spAutoFit/>
          </a:bodyPr>
          <a:lstStyle/>
          <a:p>
            <a:r>
              <a:rPr lang="en-US" sz="1600" i="1" dirty="0"/>
              <a:t>LD prune</a:t>
            </a:r>
          </a:p>
        </p:txBody>
      </p:sp>
      <p:cxnSp>
        <p:nvCxnSpPr>
          <p:cNvPr id="21" name="Straight Arrow Connector 20">
            <a:extLst>
              <a:ext uri="{FF2B5EF4-FFF2-40B4-BE49-F238E27FC236}">
                <a16:creationId xmlns:a16="http://schemas.microsoft.com/office/drawing/2014/main" id="{7EE6F2B0-31D2-6D45-AA90-C6B6A81C5A55}"/>
              </a:ext>
            </a:extLst>
          </p:cNvPr>
          <p:cNvCxnSpPr>
            <a:cxnSpLocks/>
            <a:stCxn id="7" idx="2"/>
          </p:cNvCxnSpPr>
          <p:nvPr/>
        </p:nvCxnSpPr>
        <p:spPr>
          <a:xfrm>
            <a:off x="727180" y="1208800"/>
            <a:ext cx="988689" cy="23462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22" name="Picture 21">
            <a:extLst>
              <a:ext uri="{FF2B5EF4-FFF2-40B4-BE49-F238E27FC236}">
                <a16:creationId xmlns:a16="http://schemas.microsoft.com/office/drawing/2014/main" id="{E0AEE1CD-93DA-2148-86F3-1E5AACF56B74}"/>
              </a:ext>
            </a:extLst>
          </p:cNvPr>
          <p:cNvPicPr>
            <a:picLocks noChangeAspect="1"/>
          </p:cNvPicPr>
          <p:nvPr/>
        </p:nvPicPr>
        <p:blipFill>
          <a:blip r:embed="rId3"/>
          <a:stretch>
            <a:fillRect/>
          </a:stretch>
        </p:blipFill>
        <p:spPr>
          <a:xfrm>
            <a:off x="233379" y="1524455"/>
            <a:ext cx="5297107" cy="1571752"/>
          </a:xfrm>
          <a:prstGeom prst="rect">
            <a:avLst/>
          </a:prstGeom>
        </p:spPr>
      </p:pic>
      <p:sp>
        <p:nvSpPr>
          <p:cNvPr id="23" name="Rectangle 22">
            <a:extLst>
              <a:ext uri="{FF2B5EF4-FFF2-40B4-BE49-F238E27FC236}">
                <a16:creationId xmlns:a16="http://schemas.microsoft.com/office/drawing/2014/main" id="{4E44DC90-3F5C-CA4F-B481-E00833762839}"/>
              </a:ext>
            </a:extLst>
          </p:cNvPr>
          <p:cNvSpPr/>
          <p:nvPr/>
        </p:nvSpPr>
        <p:spPr>
          <a:xfrm>
            <a:off x="8762" y="3079777"/>
            <a:ext cx="5510364" cy="3416320"/>
          </a:xfrm>
          <a:prstGeom prst="rect">
            <a:avLst/>
          </a:prstGeom>
        </p:spPr>
        <p:txBody>
          <a:bodyPr wrap="square">
            <a:spAutoFit/>
          </a:bodyPr>
          <a:lstStyle/>
          <a:p>
            <a:pPr marL="285750" indent="-285750">
              <a:buFont typeface="Arial" panose="020B0604020202020204" pitchFamily="34" charset="0"/>
              <a:buChar char="•"/>
            </a:pPr>
            <a:r>
              <a:rPr lang="en-GB" i="1" dirty="0">
                <a:latin typeface="+mn-lt"/>
              </a:rPr>
              <a:t>“no admixture model” </a:t>
            </a:r>
            <a:r>
              <a:rPr lang="en-GB" dirty="0">
                <a:latin typeface="+mn-lt"/>
              </a:rPr>
              <a:t>– assign each </a:t>
            </a:r>
            <a:r>
              <a:rPr lang="en-GB" dirty="0" err="1">
                <a:latin typeface="+mn-lt"/>
              </a:rPr>
              <a:t>ind</a:t>
            </a:r>
            <a:r>
              <a:rPr lang="en-GB" dirty="0">
                <a:latin typeface="+mn-lt"/>
              </a:rPr>
              <a:t> </a:t>
            </a:r>
            <a:r>
              <a:rPr lang="en-GB" i="1" dirty="0" err="1">
                <a:latin typeface="+mn-lt"/>
              </a:rPr>
              <a:t>i</a:t>
            </a:r>
            <a:r>
              <a:rPr lang="en-GB" i="1" dirty="0">
                <a:latin typeface="+mn-lt"/>
              </a:rPr>
              <a:t> </a:t>
            </a:r>
            <a:r>
              <a:rPr lang="en-GB" dirty="0">
                <a:latin typeface="+mn-lt"/>
              </a:rPr>
              <a:t>to single cluster </a:t>
            </a:r>
            <a:r>
              <a:rPr lang="en-GB" i="1" dirty="0">
                <a:latin typeface="+mn-lt"/>
              </a:rPr>
              <a:t>k </a:t>
            </a:r>
          </a:p>
          <a:p>
            <a:endParaRPr lang="en-GB" i="1" dirty="0">
              <a:latin typeface="+mn-lt"/>
            </a:endParaRPr>
          </a:p>
          <a:p>
            <a:pPr marL="285750" indent="-285750">
              <a:buFont typeface="Arial" panose="020B0604020202020204" pitchFamily="34" charset="0"/>
              <a:buChar char="•"/>
            </a:pPr>
            <a:r>
              <a:rPr lang="en-GB" i="1" dirty="0">
                <a:latin typeface="+mn-lt"/>
              </a:rPr>
              <a:t>“admixture model” </a:t>
            </a:r>
            <a:r>
              <a:rPr lang="en-GB" dirty="0">
                <a:latin typeface="+mn-lt"/>
              </a:rPr>
              <a:t>– assign each </a:t>
            </a:r>
            <a:r>
              <a:rPr lang="en-GB" dirty="0" err="1">
                <a:latin typeface="+mn-lt"/>
              </a:rPr>
              <a:t>ind</a:t>
            </a:r>
            <a:r>
              <a:rPr lang="en-GB" dirty="0">
                <a:latin typeface="+mn-lt"/>
              </a:rPr>
              <a:t> to multiple clusters (i.e. infer % of </a:t>
            </a:r>
            <a:r>
              <a:rPr lang="en-GB" dirty="0" err="1">
                <a:latin typeface="+mn-lt"/>
              </a:rPr>
              <a:t>ind</a:t>
            </a:r>
            <a:r>
              <a:rPr lang="en-GB" dirty="0">
                <a:latin typeface="+mn-lt"/>
              </a:rPr>
              <a:t> </a:t>
            </a:r>
            <a:r>
              <a:rPr lang="en-GB" i="1" dirty="0" err="1">
                <a:latin typeface="+mn-lt"/>
              </a:rPr>
              <a:t>i</a:t>
            </a:r>
            <a:r>
              <a:rPr lang="en-GB" i="1" dirty="0">
                <a:latin typeface="+mn-lt"/>
              </a:rPr>
              <a:t> </a:t>
            </a:r>
            <a:r>
              <a:rPr lang="en-GB" dirty="0">
                <a:latin typeface="+mn-lt"/>
              </a:rPr>
              <a:t>’s genome assigned to clusters 1, ..., </a:t>
            </a:r>
            <a:r>
              <a:rPr lang="en-GB" i="1" dirty="0">
                <a:latin typeface="+mn-lt"/>
              </a:rPr>
              <a:t>K </a:t>
            </a:r>
            <a:r>
              <a:rPr lang="en-GB" dirty="0">
                <a:latin typeface="+mn-lt"/>
              </a:rPr>
              <a:t>) </a:t>
            </a:r>
          </a:p>
          <a:p>
            <a:endParaRPr lang="en-GB" dirty="0">
              <a:latin typeface="+mn-lt"/>
            </a:endParaRPr>
          </a:p>
          <a:p>
            <a:pPr marL="285750" indent="-285750">
              <a:buFont typeface="Arial" panose="020B0604020202020204" pitchFamily="34" charset="0"/>
              <a:buChar char="•"/>
            </a:pPr>
            <a:r>
              <a:rPr lang="en-GB" i="1" dirty="0">
                <a:latin typeface="+mn-lt"/>
              </a:rPr>
              <a:t>“linkage model” </a:t>
            </a:r>
            <a:r>
              <a:rPr lang="en-GB" dirty="0">
                <a:latin typeface="+mn-lt"/>
              </a:rPr>
              <a:t>– can identify regions of </a:t>
            </a:r>
            <a:r>
              <a:rPr lang="en-GB" dirty="0" err="1">
                <a:latin typeface="+mn-lt"/>
              </a:rPr>
              <a:t>ind</a:t>
            </a:r>
            <a:r>
              <a:rPr lang="en-GB" dirty="0">
                <a:latin typeface="+mn-lt"/>
              </a:rPr>
              <a:t> </a:t>
            </a:r>
            <a:r>
              <a:rPr lang="en-GB" i="1" dirty="0" err="1">
                <a:latin typeface="+mn-lt"/>
              </a:rPr>
              <a:t>i</a:t>
            </a:r>
            <a:r>
              <a:rPr lang="en-GB" i="1" dirty="0">
                <a:latin typeface="+mn-lt"/>
              </a:rPr>
              <a:t> </a:t>
            </a:r>
            <a:r>
              <a:rPr lang="en-GB" dirty="0">
                <a:latin typeface="+mn-lt"/>
              </a:rPr>
              <a:t>assigned to each cluster (</a:t>
            </a:r>
            <a:r>
              <a:rPr lang="en-GB" dirty="0" err="1">
                <a:latin typeface="+mn-lt"/>
              </a:rPr>
              <a:t>Falush</a:t>
            </a:r>
            <a:r>
              <a:rPr lang="en-GB" dirty="0">
                <a:latin typeface="+mn-lt"/>
              </a:rPr>
              <a:t> et al 2003, </a:t>
            </a:r>
            <a:r>
              <a:rPr lang="en-GB" i="1" dirty="0">
                <a:latin typeface="+mn-lt"/>
              </a:rPr>
              <a:t>Genetics </a:t>
            </a:r>
            <a:r>
              <a:rPr lang="en-GB" b="1" dirty="0">
                <a:latin typeface="+mn-lt"/>
              </a:rPr>
              <a:t>164</a:t>
            </a:r>
            <a:r>
              <a:rPr lang="en-GB" dirty="0">
                <a:latin typeface="+mn-lt"/>
              </a:rPr>
              <a:t>:1567) </a:t>
            </a:r>
          </a:p>
          <a:p>
            <a:pPr marL="285750" indent="-285750">
              <a:buFont typeface="Arial" panose="020B0604020202020204" pitchFamily="34" charset="0"/>
              <a:buChar char="•"/>
            </a:pPr>
            <a:endParaRPr lang="en-GB" dirty="0">
              <a:effectLst/>
              <a:latin typeface="+mn-lt"/>
            </a:endParaRPr>
          </a:p>
          <a:p>
            <a:pPr marL="285750" indent="-285750">
              <a:buFont typeface="Arial" panose="020B0604020202020204" pitchFamily="34" charset="0"/>
              <a:buChar char="•"/>
            </a:pPr>
            <a:r>
              <a:rPr lang="en-GB" dirty="0">
                <a:latin typeface="+mn-lt"/>
              </a:rPr>
              <a:t>Spatial priors on cluster membership. </a:t>
            </a:r>
            <a:endParaRPr lang="en-GB" dirty="0">
              <a:effectLst/>
              <a:latin typeface="+mn-lt"/>
            </a:endParaRPr>
          </a:p>
        </p:txBody>
      </p:sp>
      <p:sp>
        <p:nvSpPr>
          <p:cNvPr id="60" name="Title 1">
            <a:extLst>
              <a:ext uri="{FF2B5EF4-FFF2-40B4-BE49-F238E27FC236}">
                <a16:creationId xmlns:a16="http://schemas.microsoft.com/office/drawing/2014/main" id="{519768C3-02F4-D440-A861-D8FBF7A6362B}"/>
              </a:ext>
            </a:extLst>
          </p:cNvPr>
          <p:cNvSpPr>
            <a:spLocks noGrp="1"/>
          </p:cNvSpPr>
          <p:nvPr>
            <p:ph type="title"/>
          </p:nvPr>
        </p:nvSpPr>
        <p:spPr>
          <a:xfrm>
            <a:off x="513586" y="764901"/>
            <a:ext cx="7845976" cy="1296988"/>
          </a:xfrm>
        </p:spPr>
        <p:txBody>
          <a:bodyPr/>
          <a:lstStyle/>
          <a:p>
            <a:pPr algn="ctr"/>
            <a:r>
              <a:rPr lang="en-US" sz="2400" dirty="0"/>
              <a:t>Allele frequency-based clustering</a:t>
            </a:r>
          </a:p>
        </p:txBody>
      </p:sp>
      <p:sp>
        <p:nvSpPr>
          <p:cNvPr id="25" name="TextBox 24">
            <a:extLst>
              <a:ext uri="{FF2B5EF4-FFF2-40B4-BE49-F238E27FC236}">
                <a16:creationId xmlns:a16="http://schemas.microsoft.com/office/drawing/2014/main" id="{C5114F87-DFCB-934E-ADEC-B4B5BC7782D8}"/>
              </a:ext>
            </a:extLst>
          </p:cNvPr>
          <p:cNvSpPr txBox="1"/>
          <p:nvPr/>
        </p:nvSpPr>
        <p:spPr>
          <a:xfrm>
            <a:off x="6738452" y="1836056"/>
            <a:ext cx="2086629" cy="2308324"/>
          </a:xfrm>
          <a:prstGeom prst="rect">
            <a:avLst/>
          </a:prstGeom>
          <a:noFill/>
        </p:spPr>
        <p:txBody>
          <a:bodyPr wrap="square" rtlCol="0">
            <a:spAutoFit/>
          </a:bodyPr>
          <a:lstStyle/>
          <a:p>
            <a:r>
              <a:rPr lang="en-GB" dirty="0"/>
              <a:t>Test how well (probability) each </a:t>
            </a:r>
            <a:r>
              <a:rPr lang="en-GB" dirty="0" err="1"/>
              <a:t>ind</a:t>
            </a:r>
            <a:r>
              <a:rPr lang="en-GB" dirty="0"/>
              <a:t> fits the allele frequency of its cluster; if bad fit → move individual to a different cluster </a:t>
            </a:r>
          </a:p>
          <a:p>
            <a:endParaRPr lang="en-US" dirty="0"/>
          </a:p>
        </p:txBody>
      </p:sp>
    </p:spTree>
    <p:extLst>
      <p:ext uri="{BB962C8B-B14F-4D97-AF65-F5344CB8AC3E}">
        <p14:creationId xmlns:p14="http://schemas.microsoft.com/office/powerpoint/2010/main" val="1071164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theme/theme1.xml><?xml version="1.0" encoding="utf-8"?>
<a:theme xmlns:a="http://schemas.openxmlformats.org/drawingml/2006/main" name="eshe_presentation">
  <a:themeElements>
    <a:clrScheme name="Custom Design 15">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59CBD"/>
      </a:hlink>
      <a:folHlink>
        <a:srgbClr val="B25D86"/>
      </a:folHlink>
    </a:clrScheme>
    <a:fontScheme name="Custom Desig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Custom Design 13">
        <a:dk1>
          <a:srgbClr val="000000"/>
        </a:dk1>
        <a:lt1>
          <a:srgbClr val="FFFFFF"/>
        </a:lt1>
        <a:dk2>
          <a:srgbClr val="000000"/>
        </a:dk2>
        <a:lt2>
          <a:srgbClr val="808080"/>
        </a:lt2>
        <a:accent1>
          <a:srgbClr val="7FA1AC"/>
        </a:accent1>
        <a:accent2>
          <a:srgbClr val="004359"/>
        </a:accent2>
        <a:accent3>
          <a:srgbClr val="FFFFFF"/>
        </a:accent3>
        <a:accent4>
          <a:srgbClr val="000000"/>
        </a:accent4>
        <a:accent5>
          <a:srgbClr val="C0CDD2"/>
        </a:accent5>
        <a:accent6>
          <a:srgbClr val="003C50"/>
        </a:accent6>
        <a:hlink>
          <a:srgbClr val="4B4620"/>
        </a:hlink>
        <a:folHlink>
          <a:srgbClr val="B25D86"/>
        </a:folHlink>
      </a:clrScheme>
      <a:clrMap bg1="lt1" tx1="dk1" bg2="lt2" tx2="dk2" accent1="accent1" accent2="accent2" accent3="accent3" accent4="accent4" accent5="accent5" accent6="accent6" hlink="hlink" folHlink="folHlink"/>
    </a:extraClrScheme>
    <a:extraClrScheme>
      <a:clrScheme name="Custom Design 14">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B4620"/>
        </a:hlink>
        <a:folHlink>
          <a:srgbClr val="B25D86"/>
        </a:folHlink>
      </a:clrScheme>
      <a:clrMap bg1="lt1" tx1="dk1" bg2="lt2" tx2="dk2" accent1="accent1" accent2="accent2" accent3="accent3" accent4="accent4" accent5="accent5" accent6="accent6" hlink="hlink" folHlink="folHlink"/>
    </a:extraClrScheme>
    <a:extraClrScheme>
      <a:clrScheme name="Custom Design 15">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59CBD"/>
        </a:hlink>
        <a:folHlink>
          <a:srgbClr val="B25D8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eshe_presentation.thmx</Template>
  <TotalTime>13009</TotalTime>
  <Words>5328</Words>
  <Application>Microsoft Macintosh PowerPoint</Application>
  <PresentationFormat>On-screen Show (4:3)</PresentationFormat>
  <Paragraphs>632</Paragraphs>
  <Slides>49</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49</vt:i4>
      </vt:variant>
    </vt:vector>
  </HeadingPairs>
  <TitlesOfParts>
    <vt:vector size="55" baseType="lpstr">
      <vt:lpstr>CMMI10</vt:lpstr>
      <vt:lpstr>CMSS10</vt:lpstr>
      <vt:lpstr>NimbusSanL</vt:lpstr>
      <vt:lpstr>Arial</vt:lpstr>
      <vt:lpstr>Calibri</vt:lpstr>
      <vt:lpstr>eshe_presentation</vt:lpstr>
      <vt:lpstr>Inferring population structure and admixture histories</vt:lpstr>
      <vt:lpstr>PowerPoint Presentation</vt:lpstr>
      <vt:lpstr>Genetic diversity in populations</vt:lpstr>
      <vt:lpstr>PowerPoint Presentation</vt:lpstr>
      <vt:lpstr>PowerPoint Presentation</vt:lpstr>
      <vt:lpstr>PowerPoint Presentation</vt:lpstr>
      <vt:lpstr>Allele frequency-based clustering</vt:lpstr>
      <vt:lpstr>Allele frequency-based clustering</vt:lpstr>
      <vt:lpstr>Allele frequency-based clustering</vt:lpstr>
      <vt:lpstr>Allele frequency-based clustering</vt:lpstr>
      <vt:lpstr>Allele frequency-based clustering</vt:lpstr>
      <vt:lpstr>Allele frequency-based clustering</vt:lpstr>
      <vt:lpstr>Allele frequency-based clustering</vt:lpstr>
      <vt:lpstr>PowerPoint Presentation</vt:lpstr>
      <vt:lpstr>Incorporating haplotype information</vt:lpstr>
      <vt:lpstr>Incorporating haplotype information</vt:lpstr>
      <vt:lpstr>Incorporating haplotype information Chromosome painting</vt:lpstr>
      <vt:lpstr>Incorporating haplotype information Chromosome painting</vt:lpstr>
      <vt:lpstr>Incorporating haplotype information Chromosome painting</vt:lpstr>
      <vt:lpstr>Incorporating haplotype information Chromosome painting</vt:lpstr>
      <vt:lpstr>Incorporating haplotype information Chromosome painting</vt:lpstr>
      <vt:lpstr>Incorporating haplotype information Chromosome painting</vt:lpstr>
      <vt:lpstr>Haplotype clustering</vt:lpstr>
      <vt:lpstr>Haplotype clustering</vt:lpstr>
      <vt:lpstr>Haplotype clustering</vt:lpstr>
      <vt:lpstr>Haplotype clustering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Haplotype sharing patterns can also be used to infer admixture events in human populations</vt:lpstr>
      <vt:lpstr>Haplotype sharing patterns can also be used to infer admixture events in human populations</vt:lpstr>
      <vt:lpstr>PowerPoint Presentation</vt:lpstr>
      <vt:lpstr>PowerPoint Presentation</vt:lpstr>
      <vt:lpstr>Inferring admixture events in human populations</vt:lpstr>
      <vt:lpstr>Inferring admixture events - Globetrotter</vt:lpstr>
      <vt:lpstr>Inferring admixture events - Globetrotter</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Lucy van Dorp</dc:creator>
  <cp:lastModifiedBy>Leo Speidel</cp:lastModifiedBy>
  <cp:revision>352</cp:revision>
  <dcterms:created xsi:type="dcterms:W3CDTF">2018-10-03T20:02:58Z</dcterms:created>
  <dcterms:modified xsi:type="dcterms:W3CDTF">2022-03-25T07:43:42Z</dcterms:modified>
</cp:coreProperties>
</file>

<file path=docProps/thumbnail.jpeg>
</file>